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80" r:id="rId2"/>
    <p:sldId id="281" r:id="rId3"/>
    <p:sldId id="282" r:id="rId4"/>
    <p:sldId id="285" r:id="rId5"/>
    <p:sldId id="287" r:id="rId6"/>
    <p:sldId id="292" r:id="rId7"/>
    <p:sldId id="293" r:id="rId8"/>
    <p:sldId id="311" r:id="rId9"/>
    <p:sldId id="313" r:id="rId10"/>
    <p:sldId id="298" r:id="rId11"/>
    <p:sldId id="314" r:id="rId12"/>
    <p:sldId id="301" r:id="rId13"/>
    <p:sldId id="307" r:id="rId14"/>
    <p:sldId id="302" r:id="rId15"/>
    <p:sldId id="303" r:id="rId16"/>
    <p:sldId id="304" r:id="rId17"/>
  </p:sldIdLst>
  <p:sldSz cx="12192000" cy="6858000"/>
  <p:notesSz cx="6858000" cy="9144000"/>
  <p:embeddedFontLst>
    <p:embeddedFont>
      <p:font typeface="코어 고딕 E 1 Thin" panose="020B0403030302020204" pitchFamily="34" charset="-127"/>
      <p:regular r:id="rId18"/>
    </p:embeddedFont>
    <p:embeddedFont>
      <p:font typeface="210 맨발의청춘 L" panose="02020603020101020101" pitchFamily="18" charset="-127"/>
      <p:regular r:id="rId19"/>
    </p:embeddedFont>
    <p:embeddedFont>
      <p:font typeface="210 맨발의청춘 R" panose="02020603020101020101" pitchFamily="18" charset="-127"/>
      <p:regular r:id="rId20"/>
    </p:embeddedFont>
    <p:embeddedFont>
      <p:font typeface="맑은 고딕" panose="020B0503020000020004" pitchFamily="34" charset="-127"/>
      <p:regular r:id="rId21"/>
      <p:bold r:id="rId2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34" autoAdjust="0"/>
    <p:restoredTop sz="94660"/>
  </p:normalViewPr>
  <p:slideViewPr>
    <p:cSldViewPr snapToGrid="0">
      <p:cViewPr>
        <p:scale>
          <a:sx n="84" d="100"/>
          <a:sy n="84" d="100"/>
        </p:scale>
        <p:origin x="1296" y="13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7DE722-ED22-456C-BBEE-978CC0C4BE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644D9C9-50C3-42F5-9DBF-3EB02FD58D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053B034-FE7F-472A-88ED-5C5B892AC7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77466E-03F6-46D7-98C5-80DE78E8B63D}" type="datetimeFigureOut">
              <a:rPr lang="ko-KR" altLang="en-US" smtClean="0"/>
              <a:t>2019. 4. 25.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3E54937-7C1A-4299-A160-2FCF8102B5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FB4D973-D674-4928-861A-DFC10A317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4F147-B0F3-4926-BEF4-D58E141E49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82439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F8F9DE-0DEE-4386-AB2A-90DF2840B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929D0F7-8F47-46EE-BD96-AFD3B2904B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EBD1B83-3066-4EF4-8938-830963E67B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77466E-03F6-46D7-98C5-80DE78E8B63D}" type="datetimeFigureOut">
              <a:rPr lang="ko-KR" altLang="en-US" smtClean="0"/>
              <a:t>2019. 4. 25.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EAADB08-8805-48AA-956A-D09B10804D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DF5C0BA-7011-4F26-86BF-4DFCB8895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4F147-B0F3-4926-BEF4-D58E141E49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43604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B54D4A8-25A6-4C90-B95F-2AD98E158C8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C7B8ED5-9422-49A4-947D-9C4C9953B2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B3CB57F-DBC9-42C6-9930-150882DC58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77466E-03F6-46D7-98C5-80DE78E8B63D}" type="datetimeFigureOut">
              <a:rPr lang="ko-KR" altLang="en-US" smtClean="0"/>
              <a:t>2019. 4. 25.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79C1E80-6A71-4181-89E3-CBE6A43921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CF75BE9-AFE0-4DA6-9FFD-B0D004751C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4F147-B0F3-4926-BEF4-D58E141E49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90078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D792D1-854D-4991-BA70-8A393D9BD2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9529F0D-DA5C-4A95-84CA-7CE36E1F31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49194DB-A476-4ED6-9F69-5929A8FF2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77466E-03F6-46D7-98C5-80DE78E8B63D}" type="datetimeFigureOut">
              <a:rPr lang="ko-KR" altLang="en-US" smtClean="0"/>
              <a:t>2019. 4. 25.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0751B80-CC74-411E-97A1-58848645AF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35A238C-54FA-4FEE-98A2-BAE804F027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4F147-B0F3-4926-BEF4-D58E141E49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82102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E63B2E-DF68-4F61-9C18-699F1A9D0D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2D2617B-7B9F-4A68-83D7-BDDD38DE58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BCAB517-3B0F-435B-ACC9-0163E69411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77466E-03F6-46D7-98C5-80DE78E8B63D}" type="datetimeFigureOut">
              <a:rPr lang="ko-KR" altLang="en-US" smtClean="0"/>
              <a:t>2019. 4. 25.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294393D-7E73-457B-9DA7-082D8B2D16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5DB4177-7DAD-4298-B455-BCE24A7C54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4F147-B0F3-4926-BEF4-D58E141E49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21195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2512FF-4101-4484-92FE-78F168494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D31FF1A-AEAE-41C5-BC9F-FCE1F20EF4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FDD1FE2-A200-4DAC-BBE3-3A1AB61AC3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1F2955B-F827-4853-95DF-6058C26813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77466E-03F6-46D7-98C5-80DE78E8B63D}" type="datetimeFigureOut">
              <a:rPr lang="ko-KR" altLang="en-US" smtClean="0"/>
              <a:t>2019. 4. 25.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A5F8B85-D300-4F7E-884E-A598EDB946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7953DFE-DA26-4923-9D3F-A097822E3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4F147-B0F3-4926-BEF4-D58E141E49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54679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1B8284-4D6D-434C-AEF2-FFF20EE275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F9E55DC-FB86-4581-88AF-1BAEDC74B5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5F04392-DAAA-457A-BB37-0159534721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DFC45B4-19C9-45AB-A57A-2415787021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B85ED02-CC7E-4931-84DD-C10710AD774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E218851-BD52-467B-9AA4-200084777D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77466E-03F6-46D7-98C5-80DE78E8B63D}" type="datetimeFigureOut">
              <a:rPr lang="ko-KR" altLang="en-US" smtClean="0"/>
              <a:t>2019. 4. 25.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B610469-4933-426F-9118-31683B3288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E387BF4-5F9A-4F19-93C3-75EEED6DB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4F147-B0F3-4926-BEF4-D58E141E49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13614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1F2269-A2DA-4F5B-A3B9-0294DF1A0E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00BC05E-7088-4162-8A52-956433E231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77466E-03F6-46D7-98C5-80DE78E8B63D}" type="datetimeFigureOut">
              <a:rPr lang="ko-KR" altLang="en-US" smtClean="0"/>
              <a:t>2019. 4. 25.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CF5E2EF-2BAF-4A76-BB09-EC6E70460B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3A066E8-4991-44B4-80B4-CD43D2B482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4F147-B0F3-4926-BEF4-D58E141E49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45864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364D49D-BE9A-454C-87BE-5909213961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77466E-03F6-46D7-98C5-80DE78E8B63D}" type="datetimeFigureOut">
              <a:rPr lang="ko-KR" altLang="en-US" smtClean="0"/>
              <a:t>2019. 4. 25.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F257559-76B5-4A77-9A61-A0804926E5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D928C7F-9B0C-4A9C-958A-923C61C9D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4F147-B0F3-4926-BEF4-D58E141E49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8803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8492A6-A899-4465-B9A2-39295D2DA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4DFA914-8952-42B9-BACB-BB3CE484CC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4EC0A5A-50F1-4B24-AF58-97C7787055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A1CF079-B9C4-48A7-85DD-69E889F255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77466E-03F6-46D7-98C5-80DE78E8B63D}" type="datetimeFigureOut">
              <a:rPr lang="ko-KR" altLang="en-US" smtClean="0"/>
              <a:t>2019. 4. 25.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445B445-CE0B-4E85-97A2-0D728614E5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1ACC7B5-7B07-4E69-8202-5D0C4DE164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4F147-B0F3-4926-BEF4-D58E141E49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51229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ADFD99-47F4-4949-8F43-B04D0EF503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933F095-691F-4DFF-9BB9-993797A24E7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B129398-0639-49CE-9FDF-EC08FD5F52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4C02A5B-B892-4F05-9E24-F638245937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77466E-03F6-46D7-98C5-80DE78E8B63D}" type="datetimeFigureOut">
              <a:rPr lang="ko-KR" altLang="en-US" smtClean="0"/>
              <a:t>2019. 4. 25.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9E2B8FC-DD1A-438B-B8EA-053DF3CA5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9BB2382-12D2-44E6-B33A-AE393827E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4F147-B0F3-4926-BEF4-D58E141E49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29136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dotGrid">
          <a:fgClr>
            <a:schemeClr val="accent1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6D7DBC7-2474-4B52-8B0F-128E2B0F6A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B8FB2FC-8BA1-40CC-9B10-DE6024FEC2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FCC21F5-6A1F-4638-A2C5-1973F4A71B0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77466E-03F6-46D7-98C5-80DE78E8B63D}" type="datetimeFigureOut">
              <a:rPr lang="ko-KR" altLang="en-US" smtClean="0"/>
              <a:t>2019. 4. 25.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64DD4FD-5A30-4AB1-AC43-53FBFA33B2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C99E3DD-36A7-4CDB-92A7-5868E71B98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F4F147-B0F3-4926-BEF4-D58E141E49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13012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://egloos.zum.com/bremgarten/v/4953246" TargetMode="External"/><Relationship Id="rId3" Type="http://schemas.openxmlformats.org/officeDocument/2006/relationships/image" Target="../media/image17.png"/><Relationship Id="rId7" Type="http://schemas.openxmlformats.org/officeDocument/2006/relationships/hyperlink" Target="https://stoogb.tistory.com/59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jpeg"/><Relationship Id="rId10" Type="http://schemas.openxmlformats.org/officeDocument/2006/relationships/image" Target="../media/image20.png"/><Relationship Id="rId4" Type="http://schemas.openxmlformats.org/officeDocument/2006/relationships/hyperlink" Target="https://annunaki.tistory.com/136" TargetMode="External"/><Relationship Id="rId9" Type="http://schemas.openxmlformats.org/officeDocument/2006/relationships/hyperlink" Target="https://namu.wiki/w/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gi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건물, 실외, 도로, 도시이(가) 표시된 사진&#10;&#10;자동 생성된 설명">
            <a:extLst>
              <a:ext uri="{FF2B5EF4-FFF2-40B4-BE49-F238E27FC236}">
                <a16:creationId xmlns:a16="http://schemas.microsoft.com/office/drawing/2014/main" id="{8C002F34-ACB0-4B10-9920-BEA5379DEA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21110" y="0"/>
            <a:ext cx="12713110" cy="7034588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58F8CE23-575A-4B36-AD40-00D568E2BCE6}"/>
              </a:ext>
            </a:extLst>
          </p:cNvPr>
          <p:cNvSpPr/>
          <p:nvPr/>
        </p:nvSpPr>
        <p:spPr>
          <a:xfrm>
            <a:off x="-521110" y="-99750"/>
            <a:ext cx="12713110" cy="7034588"/>
          </a:xfrm>
          <a:prstGeom prst="rect">
            <a:avLst/>
          </a:prstGeom>
          <a:solidFill>
            <a:schemeClr val="tx1">
              <a:alpha val="7800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C1830FE-55F4-4E70-B296-1C9D98533DF7}"/>
              </a:ext>
            </a:extLst>
          </p:cNvPr>
          <p:cNvSpPr txBox="1"/>
          <p:nvPr/>
        </p:nvSpPr>
        <p:spPr>
          <a:xfrm>
            <a:off x="618360" y="2593964"/>
            <a:ext cx="1043416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아</a:t>
            </a:r>
            <a:r>
              <a:rPr lang="en-US" altLang="ko-KR" sz="5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~ </a:t>
            </a:r>
            <a:r>
              <a:rPr lang="ko-KR" altLang="en-US" sz="5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편안하고 나른한 주말이다</a:t>
            </a:r>
            <a:r>
              <a:rPr lang="en-US" altLang="ko-KR" sz="5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.</a:t>
            </a:r>
          </a:p>
          <a:p>
            <a:pPr algn="ctr"/>
            <a:r>
              <a:rPr lang="ko-KR" altLang="en-US" sz="5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이번 주는 너무 </a:t>
            </a:r>
            <a:r>
              <a:rPr lang="ko-KR" altLang="en-US" sz="54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힘들었어</a:t>
            </a:r>
            <a:r>
              <a:rPr lang="en-US" altLang="ko-KR" sz="5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…</a:t>
            </a:r>
            <a:endParaRPr lang="ko-KR" altLang="en-US" sz="5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F77090-7F3F-4867-8C10-9078EBE05020}"/>
              </a:ext>
            </a:extLst>
          </p:cNvPr>
          <p:cNvSpPr txBox="1"/>
          <p:nvPr/>
        </p:nvSpPr>
        <p:spPr>
          <a:xfrm>
            <a:off x="618360" y="2593964"/>
            <a:ext cx="1043416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오랜만에 밀린 게임도 하고</a:t>
            </a:r>
            <a:endParaRPr lang="en-US" altLang="ko-KR" sz="5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210 맨발의청춘 R" panose="02020603020101020101" pitchFamily="18" charset="-127"/>
              <a:ea typeface="210 맨발의청춘 R" panose="02020603020101020101" pitchFamily="18" charset="-127"/>
            </a:endParaRPr>
          </a:p>
          <a:p>
            <a:pPr algn="ctr"/>
            <a:r>
              <a:rPr lang="ko-KR" altLang="en-US" sz="5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좀 편하게 </a:t>
            </a:r>
            <a:r>
              <a:rPr lang="ko-KR" altLang="en-US" sz="54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쉬어야겠다</a:t>
            </a:r>
            <a:r>
              <a:rPr lang="en-US" altLang="ko-KR" sz="5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^^</a:t>
            </a:r>
          </a:p>
        </p:txBody>
      </p:sp>
    </p:spTree>
    <p:extLst>
      <p:ext uri="{BB962C8B-B14F-4D97-AF65-F5344CB8AC3E}">
        <p14:creationId xmlns:p14="http://schemas.microsoft.com/office/powerpoint/2010/main" val="1047748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8E587882-B4F7-4063-8DB9-0939D5F75B6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106"/>
          <a:stretch/>
        </p:blipFill>
        <p:spPr>
          <a:xfrm>
            <a:off x="-152400" y="-176588"/>
            <a:ext cx="12344400" cy="7034588"/>
          </a:xfrm>
          <a:prstGeom prst="rect">
            <a:avLst/>
          </a:prstGeom>
        </p:spPr>
      </p:pic>
      <p:sp>
        <p:nvSpPr>
          <p:cNvPr id="63" name="직사각형 62">
            <a:extLst>
              <a:ext uri="{FF2B5EF4-FFF2-40B4-BE49-F238E27FC236}">
                <a16:creationId xmlns:a16="http://schemas.microsoft.com/office/drawing/2014/main" id="{00F2DE91-60B3-4189-AC7F-3A93D616B273}"/>
              </a:ext>
            </a:extLst>
          </p:cNvPr>
          <p:cNvSpPr/>
          <p:nvPr/>
        </p:nvSpPr>
        <p:spPr>
          <a:xfrm>
            <a:off x="-152400" y="-176588"/>
            <a:ext cx="12344400" cy="7034588"/>
          </a:xfrm>
          <a:prstGeom prst="rect">
            <a:avLst/>
          </a:prstGeom>
          <a:solidFill>
            <a:schemeClr val="tx1">
              <a:alpha val="8700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EBDF79D-3DBC-4DC6-B3C8-CE54FDB19123}"/>
              </a:ext>
            </a:extLst>
          </p:cNvPr>
          <p:cNvSpPr/>
          <p:nvPr/>
        </p:nvSpPr>
        <p:spPr>
          <a:xfrm>
            <a:off x="281044" y="257568"/>
            <a:ext cx="203201" cy="581633"/>
          </a:xfrm>
          <a:prstGeom prst="rect">
            <a:avLst/>
          </a:prstGeom>
          <a:solidFill>
            <a:schemeClr val="bg1">
              <a:lumMod val="95000"/>
              <a:alpha val="4300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59EDFBB-9954-4A7E-9850-A840A21044C8}"/>
              </a:ext>
            </a:extLst>
          </p:cNvPr>
          <p:cNvSpPr txBox="1"/>
          <p:nvPr/>
        </p:nvSpPr>
        <p:spPr>
          <a:xfrm>
            <a:off x="191033" y="903899"/>
            <a:ext cx="21996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3) </a:t>
            </a:r>
            <a:r>
              <a:rPr lang="ko-KR" altLang="en-US" sz="3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흥미요소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EFBB0EA-C31B-4374-8E52-F9AC7647B071}"/>
              </a:ext>
            </a:extLst>
          </p:cNvPr>
          <p:cNvSpPr txBox="1"/>
          <p:nvPr/>
        </p:nvSpPr>
        <p:spPr>
          <a:xfrm>
            <a:off x="-356510" y="5467034"/>
            <a:ext cx="43579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어려운 난이도의 게임이 플레이어를</a:t>
            </a: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algn="ctr"/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자극하여 지속적인 도전 유도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4846FCB-2E3D-4EAC-A47A-B913E9218348}"/>
              </a:ext>
            </a:extLst>
          </p:cNvPr>
          <p:cNvSpPr txBox="1"/>
          <p:nvPr/>
        </p:nvSpPr>
        <p:spPr>
          <a:xfrm>
            <a:off x="3884570" y="5477491"/>
            <a:ext cx="40695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랭킹 시스템으로 플레이어간 경쟁을 일으켜 게임 몰입도 강화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AC423116-AFEC-4681-B89A-2CE112904D3C}"/>
              </a:ext>
            </a:extLst>
          </p:cNvPr>
          <p:cNvSpPr/>
          <p:nvPr/>
        </p:nvSpPr>
        <p:spPr>
          <a:xfrm>
            <a:off x="11469743" y="6323599"/>
            <a:ext cx="463552" cy="58163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6</a:t>
            </a:r>
            <a:endParaRPr lang="ko-KR" altLang="en-US" sz="2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B607DA0-5CD7-4D72-A9B7-4B236EC19CA7}"/>
              </a:ext>
            </a:extLst>
          </p:cNvPr>
          <p:cNvSpPr txBox="1"/>
          <p:nvPr/>
        </p:nvSpPr>
        <p:spPr>
          <a:xfrm>
            <a:off x="541395" y="257568"/>
            <a:ext cx="19704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게임 소개</a:t>
            </a: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1169D3DD-37BE-4A56-9D90-8248DAD38E34}"/>
              </a:ext>
            </a:extLst>
          </p:cNvPr>
          <p:cNvGrpSpPr/>
          <p:nvPr/>
        </p:nvGrpSpPr>
        <p:grpSpPr>
          <a:xfrm>
            <a:off x="345404" y="1794993"/>
            <a:ext cx="2731453" cy="2731453"/>
            <a:chOff x="6111101" y="-3813173"/>
            <a:chExt cx="2731453" cy="2731453"/>
          </a:xfrm>
        </p:grpSpPr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DB535A77-5E97-48DC-A186-909B76716F4C}"/>
                </a:ext>
              </a:extLst>
            </p:cNvPr>
            <p:cNvSpPr/>
            <p:nvPr/>
          </p:nvSpPr>
          <p:spPr>
            <a:xfrm>
              <a:off x="6111101" y="-3813173"/>
              <a:ext cx="2731453" cy="2731453"/>
            </a:xfrm>
            <a:prstGeom prst="ellipse">
              <a:avLst/>
            </a:prstGeom>
            <a:solidFill>
              <a:srgbClr val="F2F2F2"/>
            </a:solidFill>
            <a:ln>
              <a:solidFill>
                <a:schemeClr val="accent1">
                  <a:shade val="50000"/>
                  <a:alpha val="1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FAAB108B-C9CC-4902-9F78-B32E6632B3B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02779" y="-3321495"/>
              <a:ext cx="1748096" cy="1748096"/>
            </a:xfrm>
            <a:prstGeom prst="rect">
              <a:avLst/>
            </a:prstGeom>
          </p:spPr>
        </p:pic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33FAD421-57EB-4231-B6F8-DF2E51C7E313}"/>
              </a:ext>
            </a:extLst>
          </p:cNvPr>
          <p:cNvSpPr txBox="1"/>
          <p:nvPr/>
        </p:nvSpPr>
        <p:spPr>
          <a:xfrm>
            <a:off x="1016552" y="4713426"/>
            <a:ext cx="13229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도전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09BBCDB0-94D4-447D-8502-414EBFDF0CFD}"/>
              </a:ext>
            </a:extLst>
          </p:cNvPr>
          <p:cNvGrpSpPr/>
          <p:nvPr/>
        </p:nvGrpSpPr>
        <p:grpSpPr>
          <a:xfrm>
            <a:off x="4522877" y="1794993"/>
            <a:ext cx="2731453" cy="2731453"/>
            <a:chOff x="-1785651" y="-5139073"/>
            <a:chExt cx="2731453" cy="2731453"/>
          </a:xfrm>
        </p:grpSpPr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4D265A1C-B024-4ED8-8D40-59C67C9AA5FD}"/>
                </a:ext>
              </a:extLst>
            </p:cNvPr>
            <p:cNvSpPr/>
            <p:nvPr/>
          </p:nvSpPr>
          <p:spPr>
            <a:xfrm>
              <a:off x="-1785651" y="-5139073"/>
              <a:ext cx="2731453" cy="2731453"/>
            </a:xfrm>
            <a:prstGeom prst="ellipse">
              <a:avLst/>
            </a:prstGeom>
            <a:solidFill>
              <a:srgbClr val="F2F2F2"/>
            </a:solidFill>
            <a:ln>
              <a:solidFill>
                <a:schemeClr val="accent1">
                  <a:shade val="50000"/>
                  <a:alpha val="1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8AE781FA-955F-4931-9A08-F6C8F64F87B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357275" y="-4710697"/>
              <a:ext cx="1874700" cy="1874700"/>
            </a:xfrm>
            <a:prstGeom prst="rect">
              <a:avLst/>
            </a:prstGeom>
          </p:spPr>
        </p:pic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474DB33A-37D3-4F40-8DB3-15769025661F}"/>
              </a:ext>
            </a:extLst>
          </p:cNvPr>
          <p:cNvSpPr txBox="1"/>
          <p:nvPr/>
        </p:nvSpPr>
        <p:spPr>
          <a:xfrm>
            <a:off x="5221749" y="4713426"/>
            <a:ext cx="13229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경쟁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9D95E16E-801C-4F29-AFC8-A499EAF30749}"/>
              </a:ext>
            </a:extLst>
          </p:cNvPr>
          <p:cNvGrpSpPr/>
          <p:nvPr/>
        </p:nvGrpSpPr>
        <p:grpSpPr>
          <a:xfrm>
            <a:off x="8852750" y="1794993"/>
            <a:ext cx="2731453" cy="2731453"/>
            <a:chOff x="5467351" y="-2677404"/>
            <a:chExt cx="2731453" cy="2731453"/>
          </a:xfrm>
        </p:grpSpPr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16A65975-CD37-4717-9665-2F4C63912FAA}"/>
                </a:ext>
              </a:extLst>
            </p:cNvPr>
            <p:cNvSpPr/>
            <p:nvPr/>
          </p:nvSpPr>
          <p:spPr>
            <a:xfrm>
              <a:off x="5467351" y="-2677404"/>
              <a:ext cx="2731453" cy="2731453"/>
            </a:xfrm>
            <a:prstGeom prst="ellipse">
              <a:avLst/>
            </a:prstGeom>
            <a:solidFill>
              <a:srgbClr val="F2F2F2"/>
            </a:solidFill>
            <a:ln>
              <a:solidFill>
                <a:schemeClr val="accent1">
                  <a:shade val="50000"/>
                  <a:alpha val="1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D09A4B79-3B56-4D24-B5AD-2DE32B5F7C8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23117" y="-2421638"/>
              <a:ext cx="2219920" cy="2219920"/>
            </a:xfrm>
            <a:prstGeom prst="rect">
              <a:avLst/>
            </a:prstGeom>
          </p:spPr>
        </p:pic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4594FC39-CA39-487E-86FD-8203D8273FD3}"/>
              </a:ext>
            </a:extLst>
          </p:cNvPr>
          <p:cNvSpPr txBox="1"/>
          <p:nvPr/>
        </p:nvSpPr>
        <p:spPr>
          <a:xfrm>
            <a:off x="9500355" y="4713426"/>
            <a:ext cx="14362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빡침</a:t>
            </a:r>
            <a:endParaRPr lang="ko-KR" altLang="en-US" sz="4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ECAD930-9A8C-7846-B4BA-1C058AB3C65D}"/>
              </a:ext>
            </a:extLst>
          </p:cNvPr>
          <p:cNvSpPr txBox="1"/>
          <p:nvPr/>
        </p:nvSpPr>
        <p:spPr>
          <a:xfrm>
            <a:off x="7879781" y="5477491"/>
            <a:ext cx="43579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정신나간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(?)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난이도로 플레이어에게</a:t>
            </a: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 algn="ctr"/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깊은 분노를 선사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</a:t>
            </a:r>
            <a:r>
              <a:rPr lang="ko-KR" altLang="en-US" sz="20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클리어를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열망하게 함</a:t>
            </a: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50042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34" grpId="0"/>
      <p:bldP spid="36" grpId="0"/>
      <p:bldP spid="29" grpId="0"/>
      <p:bldP spid="2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8E587882-B4F7-4063-8DB9-0939D5F75B6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106"/>
          <a:stretch/>
        </p:blipFill>
        <p:spPr>
          <a:xfrm>
            <a:off x="-152400" y="-176588"/>
            <a:ext cx="12344400" cy="7034588"/>
          </a:xfrm>
          <a:prstGeom prst="rect">
            <a:avLst/>
          </a:prstGeom>
        </p:spPr>
      </p:pic>
      <p:sp>
        <p:nvSpPr>
          <p:cNvPr id="63" name="직사각형 62">
            <a:extLst>
              <a:ext uri="{FF2B5EF4-FFF2-40B4-BE49-F238E27FC236}">
                <a16:creationId xmlns:a16="http://schemas.microsoft.com/office/drawing/2014/main" id="{00F2DE91-60B3-4189-AC7F-3A93D616B273}"/>
              </a:ext>
            </a:extLst>
          </p:cNvPr>
          <p:cNvSpPr/>
          <p:nvPr/>
        </p:nvSpPr>
        <p:spPr>
          <a:xfrm>
            <a:off x="-152400" y="-176588"/>
            <a:ext cx="12344400" cy="7034588"/>
          </a:xfrm>
          <a:prstGeom prst="rect">
            <a:avLst/>
          </a:prstGeom>
          <a:solidFill>
            <a:schemeClr val="tx1">
              <a:alpha val="8700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EBDF79D-3DBC-4DC6-B3C8-CE54FDB19123}"/>
              </a:ext>
            </a:extLst>
          </p:cNvPr>
          <p:cNvSpPr/>
          <p:nvPr/>
        </p:nvSpPr>
        <p:spPr>
          <a:xfrm>
            <a:off x="281044" y="257568"/>
            <a:ext cx="203201" cy="581633"/>
          </a:xfrm>
          <a:prstGeom prst="rect">
            <a:avLst/>
          </a:prstGeom>
          <a:solidFill>
            <a:schemeClr val="bg1">
              <a:lumMod val="95000"/>
              <a:alpha val="4300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4935ED3-7F15-45D4-A9AF-A3E97B63734F}"/>
              </a:ext>
            </a:extLst>
          </p:cNvPr>
          <p:cNvSpPr txBox="1"/>
          <p:nvPr/>
        </p:nvSpPr>
        <p:spPr>
          <a:xfrm>
            <a:off x="541395" y="257568"/>
            <a:ext cx="18453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개발사항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59EDFBB-9954-4A7E-9850-A840A21044C8}"/>
              </a:ext>
            </a:extLst>
          </p:cNvPr>
          <p:cNvSpPr txBox="1"/>
          <p:nvPr/>
        </p:nvSpPr>
        <p:spPr>
          <a:xfrm>
            <a:off x="191033" y="903899"/>
            <a:ext cx="35782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1)</a:t>
            </a:r>
            <a:r>
              <a:rPr lang="ko-KR" altLang="en-US" sz="3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개발 도구 및 언어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E144A036-ED1F-5F4B-B7AB-5DAB5E797C5E}"/>
              </a:ext>
            </a:extLst>
          </p:cNvPr>
          <p:cNvGrpSpPr/>
          <p:nvPr/>
        </p:nvGrpSpPr>
        <p:grpSpPr>
          <a:xfrm>
            <a:off x="278370" y="2382794"/>
            <a:ext cx="3374285" cy="2933998"/>
            <a:chOff x="214362" y="2382794"/>
            <a:chExt cx="3374285" cy="2933998"/>
          </a:xfrm>
        </p:grpSpPr>
        <p:sp>
          <p:nvSpPr>
            <p:cNvPr id="33" name="사각형: 둥근 모서리 32">
              <a:extLst>
                <a:ext uri="{FF2B5EF4-FFF2-40B4-BE49-F238E27FC236}">
                  <a16:creationId xmlns:a16="http://schemas.microsoft.com/office/drawing/2014/main" id="{E67C7BA1-3790-46B8-842B-BACEF7C8DDA1}"/>
                </a:ext>
              </a:extLst>
            </p:cNvPr>
            <p:cNvSpPr/>
            <p:nvPr/>
          </p:nvSpPr>
          <p:spPr>
            <a:xfrm>
              <a:off x="214362" y="2382794"/>
              <a:ext cx="3374285" cy="2933998"/>
            </a:xfrm>
            <a:prstGeom prst="roundRect">
              <a:avLst>
                <a:gd name="adj" fmla="val 6283"/>
              </a:avLst>
            </a:prstGeom>
            <a:solidFill>
              <a:schemeClr val="bg1"/>
            </a:solidFill>
            <a:ln>
              <a:solidFill>
                <a:schemeClr val="accent1">
                  <a:shade val="50000"/>
                  <a:alpha val="1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lnSpc>
                  <a:spcPct val="150000"/>
                </a:lnSpc>
                <a:spcBef>
                  <a:spcPct val="0"/>
                </a:spcBef>
              </a:pPr>
              <a:endParaRPr lang="ko-KR" altLang="en-US" sz="1200" dirty="0">
                <a:ln>
                  <a:solidFill>
                    <a:schemeClr val="accent1">
                      <a:alpha val="1000"/>
                    </a:schemeClr>
                  </a:solidFill>
                </a:ln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endParaRPr>
            </a:p>
          </p:txBody>
        </p:sp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C4861198-B829-40B2-89C2-D5E0854E11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34375" b="71875" l="21596" r="78843">
                          <a14:foregroundMark x1="26354" y1="42057" x2="21669" y2="50911"/>
                          <a14:foregroundMark x1="21669" y1="50911" x2="21596" y2="50911"/>
                          <a14:foregroundMark x1="21596" y1="52344" x2="23206" y2="57552"/>
                          <a14:foregroundMark x1="24231" y1="44792" x2="21742" y2="49609"/>
                          <a14:foregroundMark x1="45754" y1="51953" x2="45827" y2="57682"/>
                          <a14:foregroundMark x1="37775" y1="34375" x2="36310" y2="34635"/>
                          <a14:foregroundMark x1="38287" y1="69401" x2="38067" y2="71875"/>
                          <a14:foregroundMark x1="54173" y1="50781" x2="53953" y2="56771"/>
                          <a14:foregroundMark x1="63616" y1="49089" x2="63031" y2="54036"/>
                          <a14:foregroundMark x1="63031" y1="41146" x2="63397" y2="40885"/>
                          <a14:foregroundMark x1="68155" y1="46354" x2="67789" y2="50781"/>
                          <a14:foregroundMark x1="73206" y1="47656" x2="74305" y2="50911"/>
                          <a14:foregroundMark x1="78843" y1="49479" x2="78111" y2="51693"/>
                          <a14:foregroundMark x1="30600" y1="36719" x2="33016" y2="37240"/>
                        </a14:backgroundRemoval>
                      </a14:imgEffect>
                    </a14:imgLayer>
                  </a14:imgProps>
                </a:ext>
              </a:extLst>
            </a:blip>
            <a:srcRect l="17965" t="30749" r="18895" b="24888"/>
            <a:stretch/>
          </p:blipFill>
          <p:spPr>
            <a:xfrm>
              <a:off x="281044" y="3233769"/>
              <a:ext cx="3118891" cy="1232048"/>
            </a:xfrm>
            <a:prstGeom prst="rect">
              <a:avLst/>
            </a:prstGeom>
          </p:spPr>
        </p:pic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9E7B750-627B-44B4-9826-336BC163CCC3}"/>
              </a:ext>
            </a:extLst>
          </p:cNvPr>
          <p:cNvSpPr/>
          <p:nvPr/>
        </p:nvSpPr>
        <p:spPr>
          <a:xfrm>
            <a:off x="11469743" y="6323599"/>
            <a:ext cx="463552" cy="58163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7</a:t>
            </a:r>
            <a:endParaRPr lang="ko-KR" altLang="en-US" sz="2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6F1733B2-C0B9-0E42-86F4-879EA9018D20}"/>
              </a:ext>
            </a:extLst>
          </p:cNvPr>
          <p:cNvGrpSpPr/>
          <p:nvPr/>
        </p:nvGrpSpPr>
        <p:grpSpPr>
          <a:xfrm>
            <a:off x="8391242" y="2382794"/>
            <a:ext cx="3374285" cy="2933998"/>
            <a:chOff x="8327234" y="2382794"/>
            <a:chExt cx="3374285" cy="2933998"/>
          </a:xfrm>
        </p:grpSpPr>
        <p:sp>
          <p:nvSpPr>
            <p:cNvPr id="15" name="사각형: 둥근 모서리 32">
              <a:extLst>
                <a:ext uri="{FF2B5EF4-FFF2-40B4-BE49-F238E27FC236}">
                  <a16:creationId xmlns:a16="http://schemas.microsoft.com/office/drawing/2014/main" id="{31BE41B6-07A0-744C-AB01-C2083E4E8786}"/>
                </a:ext>
              </a:extLst>
            </p:cNvPr>
            <p:cNvSpPr/>
            <p:nvPr/>
          </p:nvSpPr>
          <p:spPr>
            <a:xfrm>
              <a:off x="8327234" y="2382794"/>
              <a:ext cx="3374285" cy="2933998"/>
            </a:xfrm>
            <a:prstGeom prst="roundRect">
              <a:avLst>
                <a:gd name="adj" fmla="val 6283"/>
              </a:avLst>
            </a:prstGeom>
            <a:solidFill>
              <a:schemeClr val="bg1"/>
            </a:solidFill>
            <a:ln>
              <a:solidFill>
                <a:schemeClr val="accent1">
                  <a:shade val="50000"/>
                  <a:alpha val="1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lnSpc>
                  <a:spcPct val="150000"/>
                </a:lnSpc>
                <a:spcBef>
                  <a:spcPct val="0"/>
                </a:spcBef>
              </a:pPr>
              <a:endParaRPr lang="ko-KR" altLang="en-US" sz="1200" dirty="0">
                <a:ln>
                  <a:solidFill>
                    <a:schemeClr val="accent1">
                      <a:alpha val="1000"/>
                    </a:schemeClr>
                  </a:solidFill>
                </a:ln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endParaRPr>
            </a:p>
          </p:txBody>
        </p:sp>
        <p:pic>
          <p:nvPicPr>
            <p:cNvPr id="29" name="Picture 2" descr="íì¼:68747470733a2f2f646576656c6f76e67.png">
              <a:extLst>
                <a:ext uri="{FF2B5EF4-FFF2-40B4-BE49-F238E27FC236}">
                  <a16:creationId xmlns:a16="http://schemas.microsoft.com/office/drawing/2014/main" id="{085E0719-C1AC-4107-9DE9-2A533ADEB1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90240" y="2597453"/>
              <a:ext cx="2330744" cy="25046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89406FE-ACA6-7C40-9B10-3E421ED0557D}"/>
              </a:ext>
            </a:extLst>
          </p:cNvPr>
          <p:cNvGrpSpPr/>
          <p:nvPr/>
        </p:nvGrpSpPr>
        <p:grpSpPr>
          <a:xfrm>
            <a:off x="4334806" y="2382794"/>
            <a:ext cx="3374285" cy="2933998"/>
            <a:chOff x="4270798" y="2382794"/>
            <a:chExt cx="3374285" cy="2933998"/>
          </a:xfrm>
        </p:grpSpPr>
        <p:sp>
          <p:nvSpPr>
            <p:cNvPr id="14" name="사각형: 둥근 모서리 32">
              <a:extLst>
                <a:ext uri="{FF2B5EF4-FFF2-40B4-BE49-F238E27FC236}">
                  <a16:creationId xmlns:a16="http://schemas.microsoft.com/office/drawing/2014/main" id="{0BCDE848-A3F1-6A4D-B2CF-080BD47D5D72}"/>
                </a:ext>
              </a:extLst>
            </p:cNvPr>
            <p:cNvSpPr/>
            <p:nvPr/>
          </p:nvSpPr>
          <p:spPr>
            <a:xfrm>
              <a:off x="4270798" y="2382794"/>
              <a:ext cx="3374285" cy="2933998"/>
            </a:xfrm>
            <a:prstGeom prst="roundRect">
              <a:avLst>
                <a:gd name="adj" fmla="val 6283"/>
              </a:avLst>
            </a:prstGeom>
            <a:solidFill>
              <a:schemeClr val="bg1"/>
            </a:solidFill>
            <a:ln>
              <a:solidFill>
                <a:schemeClr val="accent1">
                  <a:shade val="50000"/>
                  <a:alpha val="1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lnSpc>
                  <a:spcPct val="150000"/>
                </a:lnSpc>
                <a:spcBef>
                  <a:spcPct val="0"/>
                </a:spcBef>
              </a:pPr>
              <a:endParaRPr lang="ko-KR" altLang="en-US" sz="1200" dirty="0">
                <a:ln>
                  <a:solidFill>
                    <a:schemeClr val="accent1">
                      <a:alpha val="1000"/>
                    </a:schemeClr>
                  </a:solidFill>
                </a:ln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endParaRPr>
            </a:p>
          </p:txBody>
        </p:sp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22E83A2A-BDB5-704E-8B6B-AAF7E8EA9D6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0926" y="2822086"/>
              <a:ext cx="2362588" cy="20554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995038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8E587882-B4F7-4063-8DB9-0939D5F75B6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106"/>
          <a:stretch/>
        </p:blipFill>
        <p:spPr>
          <a:xfrm>
            <a:off x="-152400" y="-176588"/>
            <a:ext cx="12344400" cy="7034588"/>
          </a:xfrm>
          <a:prstGeom prst="rect">
            <a:avLst/>
          </a:prstGeom>
        </p:spPr>
      </p:pic>
      <p:sp>
        <p:nvSpPr>
          <p:cNvPr id="63" name="직사각형 62">
            <a:extLst>
              <a:ext uri="{FF2B5EF4-FFF2-40B4-BE49-F238E27FC236}">
                <a16:creationId xmlns:a16="http://schemas.microsoft.com/office/drawing/2014/main" id="{00F2DE91-60B3-4189-AC7F-3A93D616B273}"/>
              </a:ext>
            </a:extLst>
          </p:cNvPr>
          <p:cNvSpPr/>
          <p:nvPr/>
        </p:nvSpPr>
        <p:spPr>
          <a:xfrm>
            <a:off x="-152400" y="-176588"/>
            <a:ext cx="12344400" cy="7034588"/>
          </a:xfrm>
          <a:prstGeom prst="rect">
            <a:avLst/>
          </a:prstGeom>
          <a:solidFill>
            <a:schemeClr val="tx1">
              <a:alpha val="8700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EBDF79D-3DBC-4DC6-B3C8-CE54FDB19123}"/>
              </a:ext>
            </a:extLst>
          </p:cNvPr>
          <p:cNvSpPr/>
          <p:nvPr/>
        </p:nvSpPr>
        <p:spPr>
          <a:xfrm>
            <a:off x="281044" y="257568"/>
            <a:ext cx="203201" cy="581633"/>
          </a:xfrm>
          <a:prstGeom prst="rect">
            <a:avLst/>
          </a:prstGeom>
          <a:solidFill>
            <a:schemeClr val="bg1">
              <a:lumMod val="95000"/>
              <a:alpha val="4300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4935ED3-7F15-45D4-A9AF-A3E97B63734F}"/>
              </a:ext>
            </a:extLst>
          </p:cNvPr>
          <p:cNvSpPr txBox="1"/>
          <p:nvPr/>
        </p:nvSpPr>
        <p:spPr>
          <a:xfrm>
            <a:off x="541395" y="257568"/>
            <a:ext cx="18453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개발사항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59EDFBB-9954-4A7E-9850-A840A21044C8}"/>
              </a:ext>
            </a:extLst>
          </p:cNvPr>
          <p:cNvSpPr txBox="1"/>
          <p:nvPr/>
        </p:nvSpPr>
        <p:spPr>
          <a:xfrm>
            <a:off x="191033" y="903899"/>
            <a:ext cx="18309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2)</a:t>
            </a:r>
            <a:r>
              <a:rPr lang="ko-KR" altLang="en-US" sz="3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순서도</a:t>
            </a: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F1B04779-C58C-4518-8A01-52C3F1F54C85}"/>
              </a:ext>
            </a:extLst>
          </p:cNvPr>
          <p:cNvSpPr/>
          <p:nvPr/>
        </p:nvSpPr>
        <p:spPr>
          <a:xfrm>
            <a:off x="11469743" y="6323599"/>
            <a:ext cx="463552" cy="58163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8</a:t>
            </a:r>
            <a:endParaRPr lang="ko-KR" altLang="en-US" sz="2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95983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7" name="그룹 126">
            <a:extLst>
              <a:ext uri="{FF2B5EF4-FFF2-40B4-BE49-F238E27FC236}">
                <a16:creationId xmlns:a16="http://schemas.microsoft.com/office/drawing/2014/main" id="{A9BF5024-6D4B-45AF-887A-B48509C6C998}"/>
              </a:ext>
            </a:extLst>
          </p:cNvPr>
          <p:cNvGrpSpPr/>
          <p:nvPr/>
        </p:nvGrpSpPr>
        <p:grpSpPr>
          <a:xfrm>
            <a:off x="646956" y="36282"/>
            <a:ext cx="4934805" cy="6820343"/>
            <a:chOff x="94506" y="36282"/>
            <a:chExt cx="4934805" cy="6820343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D7990D77-06E7-4F88-B941-759464891066}"/>
                </a:ext>
              </a:extLst>
            </p:cNvPr>
            <p:cNvSpPr/>
            <p:nvPr/>
          </p:nvSpPr>
          <p:spPr>
            <a:xfrm>
              <a:off x="122619" y="36282"/>
              <a:ext cx="1643783" cy="374239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start</a:t>
              </a:r>
              <a:endParaRPr lang="ko-KR" altLang="en-US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endParaRPr>
            </a:p>
          </p:txBody>
        </p:sp>
        <p:sp>
          <p:nvSpPr>
            <p:cNvPr id="7" name="순서도: 준비 6">
              <a:extLst>
                <a:ext uri="{FF2B5EF4-FFF2-40B4-BE49-F238E27FC236}">
                  <a16:creationId xmlns:a16="http://schemas.microsoft.com/office/drawing/2014/main" id="{9F17C377-2D1F-47C2-8962-7403EA11FC69}"/>
                </a:ext>
              </a:extLst>
            </p:cNvPr>
            <p:cNvSpPr/>
            <p:nvPr/>
          </p:nvSpPr>
          <p:spPr>
            <a:xfrm>
              <a:off x="122619" y="628412"/>
              <a:ext cx="1643783" cy="643964"/>
            </a:xfrm>
            <a:prstGeom prst="flowChartPreparation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0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공격력 </a:t>
              </a:r>
              <a:r>
                <a:rPr lang="en-US" altLang="ko-KR" sz="10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1</a:t>
              </a:r>
              <a:r>
                <a:rPr lang="ko-KR" altLang="en-US" sz="10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인 플레이어</a:t>
              </a:r>
              <a:r>
                <a:rPr lang="en-US" altLang="ko-KR" sz="10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, </a:t>
              </a:r>
              <a:r>
                <a:rPr lang="ko-KR" altLang="en-US" sz="10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보스</a:t>
              </a:r>
              <a:r>
                <a:rPr lang="en-US" altLang="ko-KR" sz="10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1, </a:t>
              </a:r>
              <a:r>
                <a:rPr lang="ko-KR" altLang="en-US" sz="10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보스</a:t>
              </a:r>
              <a:r>
                <a:rPr lang="en-US" altLang="ko-KR" sz="10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2, </a:t>
              </a:r>
              <a:r>
                <a:rPr lang="ko-KR" altLang="en-US" sz="10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보스</a:t>
              </a:r>
              <a:r>
                <a:rPr lang="en-US" altLang="ko-KR" sz="10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3</a:t>
              </a:r>
              <a:endParaRPr lang="ko-KR" altLang="en-US" sz="10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endParaRPr>
            </a:p>
          </p:txBody>
        </p:sp>
        <p:sp>
          <p:nvSpPr>
            <p:cNvPr id="8" name="순서도: 처리 7">
              <a:extLst>
                <a:ext uri="{FF2B5EF4-FFF2-40B4-BE49-F238E27FC236}">
                  <a16:creationId xmlns:a16="http://schemas.microsoft.com/office/drawing/2014/main" id="{491971DB-A411-4175-9647-40FDEE9B0D0B}"/>
                </a:ext>
              </a:extLst>
            </p:cNvPr>
            <p:cNvSpPr/>
            <p:nvPr/>
          </p:nvSpPr>
          <p:spPr>
            <a:xfrm>
              <a:off x="122618" y="1490267"/>
              <a:ext cx="1643783" cy="374239"/>
            </a:xfrm>
            <a:prstGeom prst="flowChartProcess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0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플레이어와 보스</a:t>
              </a:r>
              <a:r>
                <a:rPr lang="en-US" altLang="ko-KR" sz="100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1</a:t>
              </a:r>
              <a:r>
                <a:rPr lang="ko-KR" altLang="en-US" sz="100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 </a:t>
              </a:r>
              <a:r>
                <a:rPr lang="ko-KR" altLang="en-US" sz="10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전투</a:t>
              </a:r>
              <a:endParaRPr lang="en-US" altLang="ko-KR" sz="10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endParaRPr>
            </a:p>
          </p:txBody>
        </p:sp>
        <p:sp>
          <p:nvSpPr>
            <p:cNvPr id="10" name="순서도: 판단 9">
              <a:extLst>
                <a:ext uri="{FF2B5EF4-FFF2-40B4-BE49-F238E27FC236}">
                  <a16:creationId xmlns:a16="http://schemas.microsoft.com/office/drawing/2014/main" id="{30F7D149-9B51-43B6-8243-E03B77F6D6B5}"/>
                </a:ext>
              </a:extLst>
            </p:cNvPr>
            <p:cNvSpPr/>
            <p:nvPr/>
          </p:nvSpPr>
          <p:spPr>
            <a:xfrm>
              <a:off x="94506" y="2091779"/>
              <a:ext cx="1693603" cy="739519"/>
            </a:xfrm>
            <a:prstGeom prst="flowChartDecision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6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플레이어 체력 </a:t>
              </a:r>
              <a:r>
                <a:rPr lang="en-US" altLang="ko-KR" sz="6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==0?</a:t>
              </a:r>
              <a:endParaRPr lang="ko-KR" altLang="en-US" sz="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endParaRPr>
            </a:p>
          </p:txBody>
        </p:sp>
        <p:sp>
          <p:nvSpPr>
            <p:cNvPr id="11" name="순서도: 판단 10">
              <a:extLst>
                <a:ext uri="{FF2B5EF4-FFF2-40B4-BE49-F238E27FC236}">
                  <a16:creationId xmlns:a16="http://schemas.microsoft.com/office/drawing/2014/main" id="{F5573DF7-0484-4586-B51C-CD07FDEC2E50}"/>
                </a:ext>
              </a:extLst>
            </p:cNvPr>
            <p:cNvSpPr/>
            <p:nvPr/>
          </p:nvSpPr>
          <p:spPr>
            <a:xfrm>
              <a:off x="1663813" y="2623315"/>
              <a:ext cx="1693603" cy="739519"/>
            </a:xfrm>
            <a:prstGeom prst="flowChartDecision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7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보스</a:t>
              </a:r>
              <a:r>
                <a:rPr lang="en-US" altLang="ko-KR" sz="7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1</a:t>
              </a:r>
              <a:r>
                <a:rPr lang="ko-KR" altLang="en-US" sz="7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 체력 </a:t>
              </a:r>
              <a:r>
                <a:rPr lang="en-US" altLang="ko-KR" sz="7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==0?</a:t>
              </a:r>
              <a:endParaRPr lang="ko-KR" altLang="en-US" sz="7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endParaRPr>
            </a:p>
          </p:txBody>
        </p:sp>
        <p:cxnSp>
          <p:nvCxnSpPr>
            <p:cNvPr id="12" name="연결선: 꺾임 11">
              <a:extLst>
                <a:ext uri="{FF2B5EF4-FFF2-40B4-BE49-F238E27FC236}">
                  <a16:creationId xmlns:a16="http://schemas.microsoft.com/office/drawing/2014/main" id="{F1A959A7-9522-4EAA-A857-E112C2B7F6E3}"/>
                </a:ext>
              </a:extLst>
            </p:cNvPr>
            <p:cNvCxnSpPr>
              <a:cxnSpLocks/>
              <a:endCxn id="10" idx="3"/>
            </p:cNvCxnSpPr>
            <p:nvPr/>
          </p:nvCxnSpPr>
          <p:spPr>
            <a:xfrm rot="10800000">
              <a:off x="1788109" y="2461539"/>
              <a:ext cx="722505" cy="146554"/>
            </a:xfrm>
            <a:prstGeom prst="bentConnector3">
              <a:avLst>
                <a:gd name="adj1" fmla="val 450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  <a:head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" name="직선 화살표 연결선 12">
              <a:extLst>
                <a:ext uri="{FF2B5EF4-FFF2-40B4-BE49-F238E27FC236}">
                  <a16:creationId xmlns:a16="http://schemas.microsoft.com/office/drawing/2014/main" id="{D08D6771-BF01-445C-9A26-40E7A2DD8CDF}"/>
                </a:ext>
              </a:extLst>
            </p:cNvPr>
            <p:cNvCxnSpPr>
              <a:cxnSpLocks/>
              <a:stCxn id="7" idx="0"/>
            </p:cNvCxnSpPr>
            <p:nvPr/>
          </p:nvCxnSpPr>
          <p:spPr>
            <a:xfrm flipH="1" flipV="1">
              <a:off x="944509" y="410523"/>
              <a:ext cx="2" cy="217889"/>
            </a:xfrm>
            <a:prstGeom prst="straightConnector1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" name="직선 화살표 연결선 13">
              <a:extLst>
                <a:ext uri="{FF2B5EF4-FFF2-40B4-BE49-F238E27FC236}">
                  <a16:creationId xmlns:a16="http://schemas.microsoft.com/office/drawing/2014/main" id="{73C2BC70-B947-4684-9D17-AFBB77FAFF9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48521" y="1267912"/>
              <a:ext cx="2" cy="217889"/>
            </a:xfrm>
            <a:prstGeom prst="straightConnector1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5" name="직선 화살표 연결선 14">
              <a:extLst>
                <a:ext uri="{FF2B5EF4-FFF2-40B4-BE49-F238E27FC236}">
                  <a16:creationId xmlns:a16="http://schemas.microsoft.com/office/drawing/2014/main" id="{BF90EB57-7D2F-41C6-A585-5785F47EB1C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45320" y="1869424"/>
              <a:ext cx="2" cy="217889"/>
            </a:xfrm>
            <a:prstGeom prst="straightConnector1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5C50E3F3-7D48-49DB-BCB9-D9EEFED7390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48521" y="2849270"/>
              <a:ext cx="0" cy="195272"/>
            </a:xfrm>
            <a:prstGeom prst="straightConnector1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7" name="순서도: 문서 16">
              <a:extLst>
                <a:ext uri="{FF2B5EF4-FFF2-40B4-BE49-F238E27FC236}">
                  <a16:creationId xmlns:a16="http://schemas.microsoft.com/office/drawing/2014/main" id="{6230B8DD-C08E-49E8-B564-80BEB8857239}"/>
                </a:ext>
              </a:extLst>
            </p:cNvPr>
            <p:cNvSpPr/>
            <p:nvPr/>
          </p:nvSpPr>
          <p:spPr>
            <a:xfrm>
              <a:off x="295080" y="3044542"/>
              <a:ext cx="1291998" cy="472053"/>
            </a:xfrm>
            <a:prstGeom prst="flowChartDocumen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실패</a:t>
              </a:r>
            </a:p>
          </p:txBody>
        </p:sp>
        <p:cxnSp>
          <p:nvCxnSpPr>
            <p:cNvPr id="18" name="직선 화살표 연결선 17">
              <a:extLst>
                <a:ext uri="{FF2B5EF4-FFF2-40B4-BE49-F238E27FC236}">
                  <a16:creationId xmlns:a16="http://schemas.microsoft.com/office/drawing/2014/main" id="{28F40E6E-2BC3-46AE-9EAD-7B51D50B7B2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10614" y="3362834"/>
              <a:ext cx="0" cy="148270"/>
            </a:xfrm>
            <a:prstGeom prst="straightConnector1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9" name="순서도: 문서 18">
              <a:extLst>
                <a:ext uri="{FF2B5EF4-FFF2-40B4-BE49-F238E27FC236}">
                  <a16:creationId xmlns:a16="http://schemas.microsoft.com/office/drawing/2014/main" id="{2215A23E-081F-4454-A9D7-FE45C94F1919}"/>
                </a:ext>
              </a:extLst>
            </p:cNvPr>
            <p:cNvSpPr/>
            <p:nvPr/>
          </p:nvSpPr>
          <p:spPr>
            <a:xfrm>
              <a:off x="1864617" y="3516595"/>
              <a:ext cx="1291994" cy="446911"/>
            </a:xfrm>
            <a:prstGeom prst="flowChartDocumen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80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1</a:t>
              </a:r>
              <a:r>
                <a:rPr lang="ko-KR" altLang="en-US" sz="80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층 </a:t>
              </a:r>
              <a:r>
                <a:rPr lang="ko-KR" altLang="en-US" sz="8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클리어 다음 층 이동</a:t>
              </a:r>
            </a:p>
          </p:txBody>
        </p:sp>
        <p:cxnSp>
          <p:nvCxnSpPr>
            <p:cNvPr id="20" name="연결선: 꺾임 19">
              <a:extLst>
                <a:ext uri="{FF2B5EF4-FFF2-40B4-BE49-F238E27FC236}">
                  <a16:creationId xmlns:a16="http://schemas.microsoft.com/office/drawing/2014/main" id="{3AB6C588-F9B0-427C-A008-71924DE70E20}"/>
                </a:ext>
              </a:extLst>
            </p:cNvPr>
            <p:cNvCxnSpPr>
              <a:cxnSpLocks/>
              <a:stCxn id="11" idx="3"/>
            </p:cNvCxnSpPr>
            <p:nvPr/>
          </p:nvCxnSpPr>
          <p:spPr>
            <a:xfrm flipH="1" flipV="1">
              <a:off x="941307" y="1376855"/>
              <a:ext cx="2416109" cy="1616220"/>
            </a:xfrm>
            <a:prstGeom prst="bentConnector3">
              <a:avLst>
                <a:gd name="adj1" fmla="val -4865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61" name="순서도: 처리 60">
              <a:extLst>
                <a:ext uri="{FF2B5EF4-FFF2-40B4-BE49-F238E27FC236}">
                  <a16:creationId xmlns:a16="http://schemas.microsoft.com/office/drawing/2014/main" id="{755F8B1F-E92D-4E9D-9AED-38C0DB1A998F}"/>
                </a:ext>
              </a:extLst>
            </p:cNvPr>
            <p:cNvSpPr/>
            <p:nvPr/>
          </p:nvSpPr>
          <p:spPr>
            <a:xfrm>
              <a:off x="1688722" y="4215883"/>
              <a:ext cx="1643783" cy="374239"/>
            </a:xfrm>
            <a:prstGeom prst="flowChartProcess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0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플레이어와 보스</a:t>
              </a:r>
              <a:r>
                <a:rPr lang="en-US" altLang="ko-KR" sz="10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2</a:t>
              </a:r>
              <a:r>
                <a:rPr lang="ko-KR" altLang="en-US" sz="10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 전투</a:t>
              </a:r>
              <a:endParaRPr lang="en-US" altLang="ko-KR" sz="10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endParaRPr>
            </a:p>
          </p:txBody>
        </p:sp>
        <p:sp>
          <p:nvSpPr>
            <p:cNvPr id="62" name="순서도: 판단 61">
              <a:extLst>
                <a:ext uri="{FF2B5EF4-FFF2-40B4-BE49-F238E27FC236}">
                  <a16:creationId xmlns:a16="http://schemas.microsoft.com/office/drawing/2014/main" id="{7EC6CEC5-F22F-4FF8-9528-07894680B71E}"/>
                </a:ext>
              </a:extLst>
            </p:cNvPr>
            <p:cNvSpPr/>
            <p:nvPr/>
          </p:nvSpPr>
          <p:spPr>
            <a:xfrm>
              <a:off x="1766401" y="4807997"/>
              <a:ext cx="1693603" cy="739519"/>
            </a:xfrm>
            <a:prstGeom prst="flowChartDecision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6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플레이어 체력 </a:t>
              </a:r>
              <a:r>
                <a:rPr lang="en-US" altLang="ko-KR" sz="6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==0?</a:t>
              </a:r>
              <a:endParaRPr lang="ko-KR" altLang="en-US" sz="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endParaRPr>
            </a:p>
          </p:txBody>
        </p:sp>
        <p:sp>
          <p:nvSpPr>
            <p:cNvPr id="64" name="순서도: 판단 63">
              <a:extLst>
                <a:ext uri="{FF2B5EF4-FFF2-40B4-BE49-F238E27FC236}">
                  <a16:creationId xmlns:a16="http://schemas.microsoft.com/office/drawing/2014/main" id="{68E955C4-C430-4716-BF90-121FF27ED92B}"/>
                </a:ext>
              </a:extLst>
            </p:cNvPr>
            <p:cNvSpPr/>
            <p:nvPr/>
          </p:nvSpPr>
          <p:spPr>
            <a:xfrm>
              <a:off x="3335708" y="5339533"/>
              <a:ext cx="1693603" cy="739519"/>
            </a:xfrm>
            <a:prstGeom prst="flowChartDecision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7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보스</a:t>
              </a:r>
              <a:r>
                <a:rPr lang="en-US" altLang="ko-KR" sz="7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2 </a:t>
              </a:r>
              <a:r>
                <a:rPr lang="ko-KR" altLang="en-US" sz="7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체력 </a:t>
              </a:r>
              <a:r>
                <a:rPr lang="en-US" altLang="ko-KR" sz="7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==0?</a:t>
              </a:r>
              <a:endParaRPr lang="ko-KR" altLang="en-US" sz="7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endParaRPr>
            </a:p>
          </p:txBody>
        </p:sp>
        <p:cxnSp>
          <p:nvCxnSpPr>
            <p:cNvPr id="65" name="연결선: 꺾임 64">
              <a:extLst>
                <a:ext uri="{FF2B5EF4-FFF2-40B4-BE49-F238E27FC236}">
                  <a16:creationId xmlns:a16="http://schemas.microsoft.com/office/drawing/2014/main" id="{7F392F46-E328-4C59-9B2D-B7C8C07859DC}"/>
                </a:ext>
              </a:extLst>
            </p:cNvPr>
            <p:cNvCxnSpPr>
              <a:cxnSpLocks/>
              <a:endCxn id="62" idx="3"/>
            </p:cNvCxnSpPr>
            <p:nvPr/>
          </p:nvCxnSpPr>
          <p:spPr>
            <a:xfrm rot="10800000">
              <a:off x="3460004" y="5177757"/>
              <a:ext cx="722505" cy="146554"/>
            </a:xfrm>
            <a:prstGeom prst="bentConnector3">
              <a:avLst>
                <a:gd name="adj1" fmla="val 450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  <a:head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6" name="직선 화살표 연결선 65">
              <a:extLst>
                <a:ext uri="{FF2B5EF4-FFF2-40B4-BE49-F238E27FC236}">
                  <a16:creationId xmlns:a16="http://schemas.microsoft.com/office/drawing/2014/main" id="{12918CF0-A81E-44C7-BA17-D91FAD5EB23A}"/>
                </a:ext>
              </a:extLst>
            </p:cNvPr>
            <p:cNvCxnSpPr>
              <a:cxnSpLocks/>
              <a:stCxn id="61" idx="0"/>
              <a:endCxn id="19" idx="2"/>
            </p:cNvCxnSpPr>
            <p:nvPr/>
          </p:nvCxnSpPr>
          <p:spPr>
            <a:xfrm flipV="1">
              <a:off x="2510614" y="3933960"/>
              <a:ext cx="0" cy="281923"/>
            </a:xfrm>
            <a:prstGeom prst="straightConnector1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7" name="직선 화살표 연결선 66">
              <a:extLst>
                <a:ext uri="{FF2B5EF4-FFF2-40B4-BE49-F238E27FC236}">
                  <a16:creationId xmlns:a16="http://schemas.microsoft.com/office/drawing/2014/main" id="{2DA3DEA4-D177-4311-A25E-C0C768E21BD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17215" y="4585642"/>
              <a:ext cx="2" cy="217889"/>
            </a:xfrm>
            <a:prstGeom prst="straightConnector1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8" name="직선 화살표 연결선 67">
              <a:extLst>
                <a:ext uri="{FF2B5EF4-FFF2-40B4-BE49-F238E27FC236}">
                  <a16:creationId xmlns:a16="http://schemas.microsoft.com/office/drawing/2014/main" id="{04D95B54-C7C2-470D-A421-EC91A45AFE1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20416" y="5565488"/>
              <a:ext cx="0" cy="195272"/>
            </a:xfrm>
            <a:prstGeom prst="straightConnector1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69" name="순서도: 문서 68">
              <a:extLst>
                <a:ext uri="{FF2B5EF4-FFF2-40B4-BE49-F238E27FC236}">
                  <a16:creationId xmlns:a16="http://schemas.microsoft.com/office/drawing/2014/main" id="{FF5E0FC4-295D-4630-B798-21C0E1C2A87E}"/>
                </a:ext>
              </a:extLst>
            </p:cNvPr>
            <p:cNvSpPr/>
            <p:nvPr/>
          </p:nvSpPr>
          <p:spPr>
            <a:xfrm>
              <a:off x="1966975" y="5760761"/>
              <a:ext cx="1291998" cy="318292"/>
            </a:xfrm>
            <a:prstGeom prst="flowChartDocumen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실패</a:t>
              </a:r>
            </a:p>
          </p:txBody>
        </p:sp>
        <p:cxnSp>
          <p:nvCxnSpPr>
            <p:cNvPr id="70" name="직선 화살표 연결선 69">
              <a:extLst>
                <a:ext uri="{FF2B5EF4-FFF2-40B4-BE49-F238E27FC236}">
                  <a16:creationId xmlns:a16="http://schemas.microsoft.com/office/drawing/2014/main" id="{565BB20E-846A-40BD-A79A-DCB20C0E3D4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82508" y="6079052"/>
              <a:ext cx="1" cy="343579"/>
            </a:xfrm>
            <a:prstGeom prst="straightConnector1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2" name="연결선: 꺾임 71">
              <a:extLst>
                <a:ext uri="{FF2B5EF4-FFF2-40B4-BE49-F238E27FC236}">
                  <a16:creationId xmlns:a16="http://schemas.microsoft.com/office/drawing/2014/main" id="{21FCD561-A673-4F62-8F8E-C6B77CF957D0}"/>
                </a:ext>
              </a:extLst>
            </p:cNvPr>
            <p:cNvCxnSpPr>
              <a:cxnSpLocks/>
              <a:stCxn id="64" idx="3"/>
            </p:cNvCxnSpPr>
            <p:nvPr/>
          </p:nvCxnSpPr>
          <p:spPr>
            <a:xfrm flipH="1" flipV="1">
              <a:off x="2613202" y="4093073"/>
              <a:ext cx="2416109" cy="1616220"/>
            </a:xfrm>
            <a:prstGeom prst="bentConnector3">
              <a:avLst>
                <a:gd name="adj1" fmla="val -4865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3" name="직선 화살표 연결선 72">
              <a:extLst>
                <a:ext uri="{FF2B5EF4-FFF2-40B4-BE49-F238E27FC236}">
                  <a16:creationId xmlns:a16="http://schemas.microsoft.com/office/drawing/2014/main" id="{A15244A4-2FDB-4D52-8C8A-EB87B92BC772}"/>
                </a:ext>
              </a:extLst>
            </p:cNvPr>
            <p:cNvCxnSpPr>
              <a:cxnSpLocks/>
              <a:stCxn id="88" idx="0"/>
            </p:cNvCxnSpPr>
            <p:nvPr/>
          </p:nvCxnSpPr>
          <p:spPr>
            <a:xfrm flipV="1">
              <a:off x="2612974" y="6060003"/>
              <a:ext cx="7442" cy="362628"/>
            </a:xfrm>
            <a:prstGeom prst="straightConnector1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4" name="연결선: 꺾임 73">
              <a:extLst>
                <a:ext uri="{FF2B5EF4-FFF2-40B4-BE49-F238E27FC236}">
                  <a16:creationId xmlns:a16="http://schemas.microsoft.com/office/drawing/2014/main" id="{CB858CAF-DBD2-4036-9D4E-49D0B67AB727}"/>
                </a:ext>
              </a:extLst>
            </p:cNvPr>
            <p:cNvCxnSpPr>
              <a:cxnSpLocks/>
              <a:endCxn id="17" idx="2"/>
            </p:cNvCxnSpPr>
            <p:nvPr/>
          </p:nvCxnSpPr>
          <p:spPr>
            <a:xfrm rot="16200000" flipV="1">
              <a:off x="397852" y="4028614"/>
              <a:ext cx="2758350" cy="1671895"/>
            </a:xfrm>
            <a:prstGeom prst="bentConnector3">
              <a:avLst>
                <a:gd name="adj1" fmla="val -416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  <a:head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88" name="순서도: 연결자 87">
              <a:extLst>
                <a:ext uri="{FF2B5EF4-FFF2-40B4-BE49-F238E27FC236}">
                  <a16:creationId xmlns:a16="http://schemas.microsoft.com/office/drawing/2014/main" id="{1D0E2CED-E63E-4BD7-8D80-8BE2C3135FCA}"/>
                </a:ext>
              </a:extLst>
            </p:cNvPr>
            <p:cNvSpPr/>
            <p:nvPr/>
          </p:nvSpPr>
          <p:spPr>
            <a:xfrm>
              <a:off x="2406626" y="6422631"/>
              <a:ext cx="412695" cy="412695"/>
            </a:xfrm>
            <a:prstGeom prst="flowChartConnector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6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1</a:t>
              </a:r>
              <a:endParaRPr lang="ko-KR" altLang="en-US" sz="1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endParaRPr>
            </a:p>
          </p:txBody>
        </p:sp>
        <p:sp>
          <p:nvSpPr>
            <p:cNvPr id="90" name="순서도: 연결자 89">
              <a:extLst>
                <a:ext uri="{FF2B5EF4-FFF2-40B4-BE49-F238E27FC236}">
                  <a16:creationId xmlns:a16="http://schemas.microsoft.com/office/drawing/2014/main" id="{E6F6B189-9810-4AC1-8DB5-4582B5C1106B}"/>
                </a:ext>
              </a:extLst>
            </p:cNvPr>
            <p:cNvSpPr/>
            <p:nvPr/>
          </p:nvSpPr>
          <p:spPr>
            <a:xfrm>
              <a:off x="3976161" y="6443930"/>
              <a:ext cx="412695" cy="412695"/>
            </a:xfrm>
            <a:prstGeom prst="flowChartConnector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6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2</a:t>
              </a:r>
              <a:endParaRPr lang="ko-KR" altLang="en-US" sz="1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endParaRPr>
            </a:p>
          </p:txBody>
        </p:sp>
      </p:grpSp>
      <p:grpSp>
        <p:nvGrpSpPr>
          <p:cNvPr id="128" name="그룹 127">
            <a:extLst>
              <a:ext uri="{FF2B5EF4-FFF2-40B4-BE49-F238E27FC236}">
                <a16:creationId xmlns:a16="http://schemas.microsoft.com/office/drawing/2014/main" id="{F53F66B2-2EF6-4294-AE3A-6C1E85A05629}"/>
              </a:ext>
            </a:extLst>
          </p:cNvPr>
          <p:cNvGrpSpPr/>
          <p:nvPr/>
        </p:nvGrpSpPr>
        <p:grpSpPr>
          <a:xfrm>
            <a:off x="7206826" y="182874"/>
            <a:ext cx="4179262" cy="6079557"/>
            <a:chOff x="6654376" y="182874"/>
            <a:chExt cx="4179262" cy="6079557"/>
          </a:xfrm>
        </p:grpSpPr>
        <p:cxnSp>
          <p:nvCxnSpPr>
            <p:cNvPr id="24" name="직선 화살표 연결선 23">
              <a:extLst>
                <a:ext uri="{FF2B5EF4-FFF2-40B4-BE49-F238E27FC236}">
                  <a16:creationId xmlns:a16="http://schemas.microsoft.com/office/drawing/2014/main" id="{7C840CB7-341D-45AF-99BD-2F1AE51520F6}"/>
                </a:ext>
              </a:extLst>
            </p:cNvPr>
            <p:cNvCxnSpPr>
              <a:cxnSpLocks/>
              <a:stCxn id="95" idx="0"/>
            </p:cNvCxnSpPr>
            <p:nvPr/>
          </p:nvCxnSpPr>
          <p:spPr>
            <a:xfrm flipV="1">
              <a:off x="8430258" y="635665"/>
              <a:ext cx="6602" cy="178050"/>
            </a:xfrm>
            <a:prstGeom prst="straightConnector1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93" name="순서도: 연결자 92">
              <a:extLst>
                <a:ext uri="{FF2B5EF4-FFF2-40B4-BE49-F238E27FC236}">
                  <a16:creationId xmlns:a16="http://schemas.microsoft.com/office/drawing/2014/main" id="{1BEEFCD5-215A-44C4-8D7B-9BA6F73E2E4A}"/>
                </a:ext>
              </a:extLst>
            </p:cNvPr>
            <p:cNvSpPr/>
            <p:nvPr/>
          </p:nvSpPr>
          <p:spPr>
            <a:xfrm>
              <a:off x="6654376" y="182874"/>
              <a:ext cx="412695" cy="412695"/>
            </a:xfrm>
            <a:prstGeom prst="flowChartConnector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6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1</a:t>
              </a:r>
              <a:endParaRPr lang="ko-KR" altLang="en-US" sz="1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endParaRPr>
            </a:p>
          </p:txBody>
        </p:sp>
        <p:sp>
          <p:nvSpPr>
            <p:cNvPr id="94" name="순서도: 연결자 93">
              <a:extLst>
                <a:ext uri="{FF2B5EF4-FFF2-40B4-BE49-F238E27FC236}">
                  <a16:creationId xmlns:a16="http://schemas.microsoft.com/office/drawing/2014/main" id="{AB250920-EC49-4B1B-A803-3892D3283D1F}"/>
                </a:ext>
              </a:extLst>
            </p:cNvPr>
            <p:cNvSpPr/>
            <p:nvPr/>
          </p:nvSpPr>
          <p:spPr>
            <a:xfrm>
              <a:off x="8223911" y="204173"/>
              <a:ext cx="412695" cy="412695"/>
            </a:xfrm>
            <a:prstGeom prst="flowChartConnector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6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2</a:t>
              </a:r>
              <a:endParaRPr lang="ko-KR" altLang="en-US" sz="1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endParaRPr>
            </a:p>
          </p:txBody>
        </p:sp>
        <p:sp>
          <p:nvSpPr>
            <p:cNvPr id="95" name="순서도: 문서 94">
              <a:extLst>
                <a:ext uri="{FF2B5EF4-FFF2-40B4-BE49-F238E27FC236}">
                  <a16:creationId xmlns:a16="http://schemas.microsoft.com/office/drawing/2014/main" id="{B0D91802-784C-4973-B111-D589242FE070}"/>
                </a:ext>
              </a:extLst>
            </p:cNvPr>
            <p:cNvSpPr/>
            <p:nvPr/>
          </p:nvSpPr>
          <p:spPr>
            <a:xfrm>
              <a:off x="7784261" y="813715"/>
              <a:ext cx="1291994" cy="446911"/>
            </a:xfrm>
            <a:prstGeom prst="flowChartDocumen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8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2</a:t>
              </a:r>
              <a:r>
                <a:rPr lang="ko-KR" altLang="en-US" sz="8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층 클리어 다음 층 이동</a:t>
              </a:r>
            </a:p>
          </p:txBody>
        </p:sp>
        <p:sp>
          <p:nvSpPr>
            <p:cNvPr id="96" name="순서도: 처리 95">
              <a:extLst>
                <a:ext uri="{FF2B5EF4-FFF2-40B4-BE49-F238E27FC236}">
                  <a16:creationId xmlns:a16="http://schemas.microsoft.com/office/drawing/2014/main" id="{E75C02C4-38E3-40F8-97EE-15532C1DBC75}"/>
                </a:ext>
              </a:extLst>
            </p:cNvPr>
            <p:cNvSpPr/>
            <p:nvPr/>
          </p:nvSpPr>
          <p:spPr>
            <a:xfrm>
              <a:off x="7614969" y="1539381"/>
              <a:ext cx="1643783" cy="374239"/>
            </a:xfrm>
            <a:prstGeom prst="flowChartProcess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0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플레이어와 보스</a:t>
              </a:r>
              <a:r>
                <a:rPr lang="en-US" altLang="ko-KR" sz="10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3</a:t>
              </a:r>
              <a:r>
                <a:rPr lang="ko-KR" altLang="en-US" sz="10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 전투</a:t>
              </a:r>
              <a:endParaRPr lang="en-US" altLang="ko-KR" sz="10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endParaRPr>
            </a:p>
          </p:txBody>
        </p:sp>
        <p:sp>
          <p:nvSpPr>
            <p:cNvPr id="97" name="순서도: 판단 96">
              <a:extLst>
                <a:ext uri="{FF2B5EF4-FFF2-40B4-BE49-F238E27FC236}">
                  <a16:creationId xmlns:a16="http://schemas.microsoft.com/office/drawing/2014/main" id="{F3A48C33-9772-43A8-922D-57F9720FABBC}"/>
                </a:ext>
              </a:extLst>
            </p:cNvPr>
            <p:cNvSpPr/>
            <p:nvPr/>
          </p:nvSpPr>
          <p:spPr>
            <a:xfrm>
              <a:off x="7570728" y="2131495"/>
              <a:ext cx="1693603" cy="739519"/>
            </a:xfrm>
            <a:prstGeom prst="flowChartDecision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6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플레이어 체력 </a:t>
              </a:r>
              <a:r>
                <a:rPr lang="en-US" altLang="ko-KR" sz="6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==0?</a:t>
              </a:r>
              <a:endParaRPr lang="ko-KR" altLang="en-US" sz="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endParaRPr>
            </a:p>
          </p:txBody>
        </p:sp>
        <p:sp>
          <p:nvSpPr>
            <p:cNvPr id="98" name="순서도: 판단 97">
              <a:extLst>
                <a:ext uri="{FF2B5EF4-FFF2-40B4-BE49-F238E27FC236}">
                  <a16:creationId xmlns:a16="http://schemas.microsoft.com/office/drawing/2014/main" id="{52CDB9EC-6338-4896-BB77-93BC09BAEB2F}"/>
                </a:ext>
              </a:extLst>
            </p:cNvPr>
            <p:cNvSpPr/>
            <p:nvPr/>
          </p:nvSpPr>
          <p:spPr>
            <a:xfrm>
              <a:off x="9140035" y="2663031"/>
              <a:ext cx="1693603" cy="739519"/>
            </a:xfrm>
            <a:prstGeom prst="flowChartDecision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7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보스</a:t>
              </a:r>
              <a:r>
                <a:rPr lang="en-US" altLang="ko-KR" sz="7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3</a:t>
              </a:r>
              <a:r>
                <a:rPr lang="ko-KR" altLang="en-US" sz="7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 체력 </a:t>
              </a:r>
              <a:r>
                <a:rPr lang="en-US" altLang="ko-KR" sz="7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==0?</a:t>
              </a:r>
              <a:endParaRPr lang="ko-KR" altLang="en-US" sz="7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endParaRPr>
            </a:p>
          </p:txBody>
        </p:sp>
        <p:cxnSp>
          <p:nvCxnSpPr>
            <p:cNvPr id="99" name="연결선: 꺾임 98">
              <a:extLst>
                <a:ext uri="{FF2B5EF4-FFF2-40B4-BE49-F238E27FC236}">
                  <a16:creationId xmlns:a16="http://schemas.microsoft.com/office/drawing/2014/main" id="{9BEC08A1-2260-4532-99A7-9FDBEA9F33E5}"/>
                </a:ext>
              </a:extLst>
            </p:cNvPr>
            <p:cNvCxnSpPr>
              <a:cxnSpLocks/>
              <a:endCxn id="97" idx="3"/>
            </p:cNvCxnSpPr>
            <p:nvPr/>
          </p:nvCxnSpPr>
          <p:spPr>
            <a:xfrm rot="10800000">
              <a:off x="9264331" y="2501255"/>
              <a:ext cx="722505" cy="146554"/>
            </a:xfrm>
            <a:prstGeom prst="bentConnector3">
              <a:avLst>
                <a:gd name="adj1" fmla="val 450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  <a:head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0" name="직선 화살표 연결선 99">
              <a:extLst>
                <a:ext uri="{FF2B5EF4-FFF2-40B4-BE49-F238E27FC236}">
                  <a16:creationId xmlns:a16="http://schemas.microsoft.com/office/drawing/2014/main" id="{D3F83DEB-7FB6-4009-8321-D2387667F7E1}"/>
                </a:ext>
              </a:extLst>
            </p:cNvPr>
            <p:cNvCxnSpPr>
              <a:cxnSpLocks/>
              <a:stCxn id="96" idx="0"/>
            </p:cNvCxnSpPr>
            <p:nvPr/>
          </p:nvCxnSpPr>
          <p:spPr>
            <a:xfrm flipV="1">
              <a:off x="8436861" y="1257458"/>
              <a:ext cx="0" cy="281923"/>
            </a:xfrm>
            <a:prstGeom prst="straightConnector1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1" name="직선 화살표 연결선 100">
              <a:extLst>
                <a:ext uri="{FF2B5EF4-FFF2-40B4-BE49-F238E27FC236}">
                  <a16:creationId xmlns:a16="http://schemas.microsoft.com/office/drawing/2014/main" id="{6B2DD7A8-41BF-4D2D-AB5F-95919942B12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421542" y="1909140"/>
              <a:ext cx="2" cy="217889"/>
            </a:xfrm>
            <a:prstGeom prst="straightConnector1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2" name="직선 화살표 연결선 101">
              <a:extLst>
                <a:ext uri="{FF2B5EF4-FFF2-40B4-BE49-F238E27FC236}">
                  <a16:creationId xmlns:a16="http://schemas.microsoft.com/office/drawing/2014/main" id="{B14864E3-8584-4AE3-B533-99C6073D0D0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4743" y="2888986"/>
              <a:ext cx="0" cy="195272"/>
            </a:xfrm>
            <a:prstGeom prst="straightConnector1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03" name="순서도: 문서 102">
              <a:extLst>
                <a:ext uri="{FF2B5EF4-FFF2-40B4-BE49-F238E27FC236}">
                  <a16:creationId xmlns:a16="http://schemas.microsoft.com/office/drawing/2014/main" id="{EDE48244-8930-435E-B333-1796046E1DBA}"/>
                </a:ext>
              </a:extLst>
            </p:cNvPr>
            <p:cNvSpPr/>
            <p:nvPr/>
          </p:nvSpPr>
          <p:spPr>
            <a:xfrm>
              <a:off x="7771302" y="3084259"/>
              <a:ext cx="1291998" cy="318292"/>
            </a:xfrm>
            <a:prstGeom prst="flowChartDocumen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실패</a:t>
              </a:r>
            </a:p>
          </p:txBody>
        </p:sp>
        <p:cxnSp>
          <p:nvCxnSpPr>
            <p:cNvPr id="104" name="직선 화살표 연결선 103">
              <a:extLst>
                <a:ext uri="{FF2B5EF4-FFF2-40B4-BE49-F238E27FC236}">
                  <a16:creationId xmlns:a16="http://schemas.microsoft.com/office/drawing/2014/main" id="{80C3147C-EE00-48C9-B69A-74AD1F32D9F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94455" y="3402550"/>
              <a:ext cx="1" cy="343579"/>
            </a:xfrm>
            <a:prstGeom prst="straightConnector1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5" name="연결선: 꺾임 104">
              <a:extLst>
                <a:ext uri="{FF2B5EF4-FFF2-40B4-BE49-F238E27FC236}">
                  <a16:creationId xmlns:a16="http://schemas.microsoft.com/office/drawing/2014/main" id="{73001019-DBAF-483A-91F0-B17E6B4DC929}"/>
                </a:ext>
              </a:extLst>
            </p:cNvPr>
            <p:cNvCxnSpPr>
              <a:cxnSpLocks/>
              <a:stCxn id="98" idx="3"/>
            </p:cNvCxnSpPr>
            <p:nvPr/>
          </p:nvCxnSpPr>
          <p:spPr>
            <a:xfrm flipH="1" flipV="1">
              <a:off x="8417529" y="1416571"/>
              <a:ext cx="2416109" cy="1616220"/>
            </a:xfrm>
            <a:prstGeom prst="bentConnector3">
              <a:avLst>
                <a:gd name="adj1" fmla="val -4865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0" name="직선 화살표 연결선 109">
              <a:extLst>
                <a:ext uri="{FF2B5EF4-FFF2-40B4-BE49-F238E27FC236}">
                  <a16:creationId xmlns:a16="http://schemas.microsoft.com/office/drawing/2014/main" id="{D4F38F39-1D6A-45F4-9964-EA8C653448AF}"/>
                </a:ext>
              </a:extLst>
            </p:cNvPr>
            <p:cNvCxnSpPr>
              <a:cxnSpLocks/>
              <a:stCxn id="125" idx="0"/>
            </p:cNvCxnSpPr>
            <p:nvPr/>
          </p:nvCxnSpPr>
          <p:spPr>
            <a:xfrm flipH="1" flipV="1">
              <a:off x="8409151" y="3390404"/>
              <a:ext cx="12118" cy="2497788"/>
            </a:xfrm>
            <a:prstGeom prst="straightConnector1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2" name="연결선: 꺾임 111">
              <a:extLst>
                <a:ext uri="{FF2B5EF4-FFF2-40B4-BE49-F238E27FC236}">
                  <a16:creationId xmlns:a16="http://schemas.microsoft.com/office/drawing/2014/main" id="{50722352-76BC-40A0-9949-274B397A2894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5941905" y="1480668"/>
              <a:ext cx="3367937" cy="1597740"/>
            </a:xfrm>
            <a:prstGeom prst="bentConnector3">
              <a:avLst>
                <a:gd name="adj1" fmla="val -187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  <a:head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18" name="순서도: 문서 117">
              <a:extLst>
                <a:ext uri="{FF2B5EF4-FFF2-40B4-BE49-F238E27FC236}">
                  <a16:creationId xmlns:a16="http://schemas.microsoft.com/office/drawing/2014/main" id="{150ECAD6-56B0-4BE2-A2F5-EE4BD4729B18}"/>
                </a:ext>
              </a:extLst>
            </p:cNvPr>
            <p:cNvSpPr/>
            <p:nvPr/>
          </p:nvSpPr>
          <p:spPr>
            <a:xfrm>
              <a:off x="9348458" y="3772309"/>
              <a:ext cx="1291994" cy="446911"/>
            </a:xfrm>
            <a:prstGeom prst="flowChartDocumen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8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3</a:t>
              </a:r>
              <a:r>
                <a:rPr lang="ko-KR" altLang="en-US" sz="8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층 클리어 게임 승리</a:t>
              </a:r>
            </a:p>
          </p:txBody>
        </p:sp>
        <p:cxnSp>
          <p:nvCxnSpPr>
            <p:cNvPr id="119" name="연결선: 꺾임 118">
              <a:extLst>
                <a:ext uri="{FF2B5EF4-FFF2-40B4-BE49-F238E27FC236}">
                  <a16:creationId xmlns:a16="http://schemas.microsoft.com/office/drawing/2014/main" id="{8863550B-1247-473A-99BB-DB1CEFC710DD}"/>
                </a:ext>
              </a:extLst>
            </p:cNvPr>
            <p:cNvCxnSpPr>
              <a:cxnSpLocks/>
              <a:endCxn id="118" idx="2"/>
            </p:cNvCxnSpPr>
            <p:nvPr/>
          </p:nvCxnSpPr>
          <p:spPr>
            <a:xfrm flipV="1">
              <a:off x="8448979" y="4189674"/>
              <a:ext cx="1545476" cy="711509"/>
            </a:xfrm>
            <a:prstGeom prst="bentConnector2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25" name="사각형: 둥근 모서리 124">
              <a:extLst>
                <a:ext uri="{FF2B5EF4-FFF2-40B4-BE49-F238E27FC236}">
                  <a16:creationId xmlns:a16="http://schemas.microsoft.com/office/drawing/2014/main" id="{D33AAD36-7E3C-47BD-9CE2-5EFB7C7F457E}"/>
                </a:ext>
              </a:extLst>
            </p:cNvPr>
            <p:cNvSpPr/>
            <p:nvPr/>
          </p:nvSpPr>
          <p:spPr>
            <a:xfrm>
              <a:off x="7599377" y="5888192"/>
              <a:ext cx="1643783" cy="374239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end</a:t>
              </a:r>
              <a:endParaRPr lang="ko-KR" altLang="en-US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716886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8E587882-B4F7-4063-8DB9-0939D5F75B6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106"/>
          <a:stretch/>
        </p:blipFill>
        <p:spPr>
          <a:xfrm>
            <a:off x="-152400" y="-176588"/>
            <a:ext cx="12344400" cy="7034588"/>
          </a:xfrm>
          <a:prstGeom prst="rect">
            <a:avLst/>
          </a:prstGeom>
        </p:spPr>
      </p:pic>
      <p:sp>
        <p:nvSpPr>
          <p:cNvPr id="63" name="직사각형 62">
            <a:extLst>
              <a:ext uri="{FF2B5EF4-FFF2-40B4-BE49-F238E27FC236}">
                <a16:creationId xmlns:a16="http://schemas.microsoft.com/office/drawing/2014/main" id="{00F2DE91-60B3-4189-AC7F-3A93D616B273}"/>
              </a:ext>
            </a:extLst>
          </p:cNvPr>
          <p:cNvSpPr/>
          <p:nvPr/>
        </p:nvSpPr>
        <p:spPr>
          <a:xfrm>
            <a:off x="-152400" y="-176588"/>
            <a:ext cx="12344400" cy="7034588"/>
          </a:xfrm>
          <a:prstGeom prst="rect">
            <a:avLst/>
          </a:prstGeom>
          <a:solidFill>
            <a:schemeClr val="tx1">
              <a:alpha val="8700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EBDF79D-3DBC-4DC6-B3C8-CE54FDB19123}"/>
              </a:ext>
            </a:extLst>
          </p:cNvPr>
          <p:cNvSpPr/>
          <p:nvPr/>
        </p:nvSpPr>
        <p:spPr>
          <a:xfrm>
            <a:off x="281044" y="257568"/>
            <a:ext cx="203201" cy="581633"/>
          </a:xfrm>
          <a:prstGeom prst="rect">
            <a:avLst/>
          </a:prstGeom>
          <a:solidFill>
            <a:schemeClr val="bg1">
              <a:lumMod val="95000"/>
              <a:alpha val="4300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4935ED3-7F15-45D4-A9AF-A3E97B63734F}"/>
              </a:ext>
            </a:extLst>
          </p:cNvPr>
          <p:cNvSpPr txBox="1"/>
          <p:nvPr/>
        </p:nvSpPr>
        <p:spPr>
          <a:xfrm>
            <a:off x="541395" y="257568"/>
            <a:ext cx="18453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개발사항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59EDFBB-9954-4A7E-9850-A840A21044C8}"/>
              </a:ext>
            </a:extLst>
          </p:cNvPr>
          <p:cNvSpPr txBox="1"/>
          <p:nvPr/>
        </p:nvSpPr>
        <p:spPr>
          <a:xfrm>
            <a:off x="191033" y="903899"/>
            <a:ext cx="22092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3)</a:t>
            </a:r>
            <a:r>
              <a:rPr lang="ko-KR" altLang="en-US" sz="3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개발일정</a:t>
            </a:r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620D173B-7230-4C03-A641-0A3323631FF3}"/>
              </a:ext>
            </a:extLst>
          </p:cNvPr>
          <p:cNvSpPr/>
          <p:nvPr/>
        </p:nvSpPr>
        <p:spPr>
          <a:xfrm>
            <a:off x="286822" y="1424708"/>
            <a:ext cx="11563215" cy="4868717"/>
          </a:xfrm>
          <a:prstGeom prst="roundRect">
            <a:avLst>
              <a:gd name="adj" fmla="val 6283"/>
            </a:avLst>
          </a:prstGeom>
          <a:solidFill>
            <a:schemeClr val="bg1"/>
          </a:solidFill>
          <a:ln>
            <a:solidFill>
              <a:schemeClr val="accent1">
                <a:shade val="50000"/>
                <a:alpha val="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lnSpc>
                <a:spcPct val="150000"/>
              </a:lnSpc>
              <a:spcBef>
                <a:spcPct val="0"/>
              </a:spcBef>
            </a:pPr>
            <a:endParaRPr lang="ko-KR" altLang="en-US" sz="1200" dirty="0">
              <a:ln>
                <a:solidFill>
                  <a:schemeClr val="accent1">
                    <a:alpha val="1000"/>
                  </a:schemeClr>
                </a:solidFill>
              </a:ln>
              <a:solidFill>
                <a:schemeClr val="tx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97AEC11-F920-4E84-8B27-7FBB5A96E521}"/>
              </a:ext>
            </a:extLst>
          </p:cNvPr>
          <p:cNvGrpSpPr/>
          <p:nvPr/>
        </p:nvGrpSpPr>
        <p:grpSpPr>
          <a:xfrm>
            <a:off x="697882" y="2065730"/>
            <a:ext cx="7776733" cy="3716349"/>
            <a:chOff x="1063449" y="871116"/>
            <a:chExt cx="10788712" cy="5834785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5AA76690-978B-4635-BD43-5402A021F852}"/>
                </a:ext>
              </a:extLst>
            </p:cNvPr>
            <p:cNvSpPr/>
            <p:nvPr/>
          </p:nvSpPr>
          <p:spPr>
            <a:xfrm>
              <a:off x="2570762" y="3583509"/>
              <a:ext cx="9235277" cy="1066776"/>
            </a:xfrm>
            <a:prstGeom prst="rect">
              <a:avLst/>
            </a:prstGeom>
            <a:solidFill>
              <a:schemeClr val="accent1">
                <a:lumMod val="40000"/>
                <a:lumOff val="60000"/>
                <a:alpha val="87000"/>
              </a:schemeClr>
            </a:solidFill>
            <a:ln>
              <a:solidFill>
                <a:schemeClr val="accent1">
                  <a:shade val="50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0E8A18C8-7F25-48A9-9562-D1B2C8986339}"/>
                </a:ext>
              </a:extLst>
            </p:cNvPr>
            <p:cNvSpPr/>
            <p:nvPr/>
          </p:nvSpPr>
          <p:spPr>
            <a:xfrm>
              <a:off x="2570762" y="4656707"/>
              <a:ext cx="9235277" cy="1066776"/>
            </a:xfrm>
            <a:prstGeom prst="rect">
              <a:avLst/>
            </a:prstGeom>
            <a:solidFill>
              <a:schemeClr val="accent1">
                <a:lumMod val="40000"/>
                <a:lumOff val="60000"/>
                <a:alpha val="87000"/>
              </a:schemeClr>
            </a:solidFill>
            <a:ln>
              <a:solidFill>
                <a:schemeClr val="accent1">
                  <a:shade val="50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200F7A4C-9FD4-4BA2-94CC-F9AEFF7504BA}"/>
                </a:ext>
              </a:extLst>
            </p:cNvPr>
            <p:cNvSpPr/>
            <p:nvPr/>
          </p:nvSpPr>
          <p:spPr>
            <a:xfrm>
              <a:off x="2570761" y="5760317"/>
              <a:ext cx="9235277" cy="945584"/>
            </a:xfrm>
            <a:prstGeom prst="rect">
              <a:avLst/>
            </a:prstGeom>
            <a:solidFill>
              <a:schemeClr val="accent1">
                <a:lumMod val="40000"/>
                <a:lumOff val="60000"/>
                <a:alpha val="87000"/>
              </a:schemeClr>
            </a:solidFill>
            <a:ln>
              <a:solidFill>
                <a:schemeClr val="accent1">
                  <a:shade val="50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2BD30AB5-6CC5-44BC-8AC4-A2BAE8DA304D}"/>
                </a:ext>
              </a:extLst>
            </p:cNvPr>
            <p:cNvSpPr/>
            <p:nvPr/>
          </p:nvSpPr>
          <p:spPr>
            <a:xfrm>
              <a:off x="2570762" y="2490649"/>
              <a:ext cx="9235277" cy="1066776"/>
            </a:xfrm>
            <a:prstGeom prst="rect">
              <a:avLst/>
            </a:prstGeom>
            <a:solidFill>
              <a:schemeClr val="accent1">
                <a:lumMod val="40000"/>
                <a:lumOff val="60000"/>
                <a:alpha val="87000"/>
              </a:schemeClr>
            </a:solidFill>
            <a:ln>
              <a:solidFill>
                <a:schemeClr val="accent1">
                  <a:shade val="50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6D53BB45-95EA-4608-91E5-9DB6EAEFAE3D}"/>
                </a:ext>
              </a:extLst>
            </p:cNvPr>
            <p:cNvSpPr/>
            <p:nvPr/>
          </p:nvSpPr>
          <p:spPr>
            <a:xfrm>
              <a:off x="7931451" y="1396156"/>
              <a:ext cx="3888310" cy="1066776"/>
            </a:xfrm>
            <a:prstGeom prst="rect">
              <a:avLst/>
            </a:prstGeom>
            <a:solidFill>
              <a:schemeClr val="accent1">
                <a:lumMod val="40000"/>
                <a:lumOff val="60000"/>
                <a:alpha val="87000"/>
              </a:schemeClr>
            </a:solidFill>
            <a:ln>
              <a:solidFill>
                <a:schemeClr val="accent1">
                  <a:shade val="50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8D858DAC-F252-482C-9C1F-4D5667075DDA}"/>
                </a:ext>
              </a:extLst>
            </p:cNvPr>
            <p:cNvGrpSpPr/>
            <p:nvPr/>
          </p:nvGrpSpPr>
          <p:grpSpPr>
            <a:xfrm>
              <a:off x="1063449" y="871116"/>
              <a:ext cx="10788712" cy="5808700"/>
              <a:chOff x="996888" y="932165"/>
              <a:chExt cx="10788712" cy="5808700"/>
            </a:xfrm>
          </p:grpSpPr>
          <p:grpSp>
            <p:nvGrpSpPr>
              <p:cNvPr id="25" name="그룹 24">
                <a:extLst>
                  <a:ext uri="{FF2B5EF4-FFF2-40B4-BE49-F238E27FC236}">
                    <a16:creationId xmlns:a16="http://schemas.microsoft.com/office/drawing/2014/main" id="{865A6CEE-58D8-4052-ACA0-333A85786D64}"/>
                  </a:ext>
                </a:extLst>
              </p:cNvPr>
              <p:cNvGrpSpPr/>
              <p:nvPr/>
            </p:nvGrpSpPr>
            <p:grpSpPr>
              <a:xfrm>
                <a:off x="996888" y="932165"/>
                <a:ext cx="10788712" cy="4903071"/>
                <a:chOff x="996888" y="866055"/>
                <a:chExt cx="10788712" cy="4903071"/>
              </a:xfrm>
            </p:grpSpPr>
            <p:sp>
              <p:nvSpPr>
                <p:cNvPr id="49" name="직사각형 48">
                  <a:extLst>
                    <a:ext uri="{FF2B5EF4-FFF2-40B4-BE49-F238E27FC236}">
                      <a16:creationId xmlns:a16="http://schemas.microsoft.com/office/drawing/2014/main" id="{9480137A-E55B-45BF-85F4-110D850E3BE7}"/>
                    </a:ext>
                  </a:extLst>
                </p:cNvPr>
                <p:cNvSpPr/>
                <p:nvPr/>
              </p:nvSpPr>
              <p:spPr>
                <a:xfrm>
                  <a:off x="2489310" y="866055"/>
                  <a:ext cx="9296290" cy="534956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  <a:alpha val="27000"/>
                  </a:schemeClr>
                </a:solidFill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0" name="직사각형 49">
                  <a:extLst>
                    <a:ext uri="{FF2B5EF4-FFF2-40B4-BE49-F238E27FC236}">
                      <a16:creationId xmlns:a16="http://schemas.microsoft.com/office/drawing/2014/main" id="{2AFA9828-756E-4E6F-874E-EDDC619EB455}"/>
                    </a:ext>
                  </a:extLst>
                </p:cNvPr>
                <p:cNvSpPr/>
                <p:nvPr/>
              </p:nvSpPr>
              <p:spPr>
                <a:xfrm>
                  <a:off x="996888" y="1361686"/>
                  <a:ext cx="10788712" cy="36000"/>
                </a:xfrm>
                <a:prstGeom prst="rect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1" name="직사각형 50">
                  <a:extLst>
                    <a:ext uri="{FF2B5EF4-FFF2-40B4-BE49-F238E27FC236}">
                      <a16:creationId xmlns:a16="http://schemas.microsoft.com/office/drawing/2014/main" id="{6A486E95-E230-4526-A348-51562FC9AFB5}"/>
                    </a:ext>
                  </a:extLst>
                </p:cNvPr>
                <p:cNvSpPr/>
                <p:nvPr/>
              </p:nvSpPr>
              <p:spPr>
                <a:xfrm>
                  <a:off x="996888" y="2454546"/>
                  <a:ext cx="10788712" cy="36000"/>
                </a:xfrm>
                <a:prstGeom prst="rect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2" name="직사각형 51">
                  <a:extLst>
                    <a:ext uri="{FF2B5EF4-FFF2-40B4-BE49-F238E27FC236}">
                      <a16:creationId xmlns:a16="http://schemas.microsoft.com/office/drawing/2014/main" id="{D8E840F6-B6FE-44B9-857B-30676DABAD63}"/>
                    </a:ext>
                  </a:extLst>
                </p:cNvPr>
                <p:cNvSpPr/>
                <p:nvPr/>
              </p:nvSpPr>
              <p:spPr>
                <a:xfrm>
                  <a:off x="996888" y="3547406"/>
                  <a:ext cx="10788712" cy="36000"/>
                </a:xfrm>
                <a:prstGeom prst="rect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3" name="직사각형 52">
                  <a:extLst>
                    <a:ext uri="{FF2B5EF4-FFF2-40B4-BE49-F238E27FC236}">
                      <a16:creationId xmlns:a16="http://schemas.microsoft.com/office/drawing/2014/main" id="{54F48C16-E3A0-40D8-ABD6-4ADF4BB977C8}"/>
                    </a:ext>
                  </a:extLst>
                </p:cNvPr>
                <p:cNvSpPr/>
                <p:nvPr/>
              </p:nvSpPr>
              <p:spPr>
                <a:xfrm>
                  <a:off x="996888" y="4640266"/>
                  <a:ext cx="10788712" cy="36000"/>
                </a:xfrm>
                <a:prstGeom prst="rect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4" name="직사각형 53">
                  <a:extLst>
                    <a:ext uri="{FF2B5EF4-FFF2-40B4-BE49-F238E27FC236}">
                      <a16:creationId xmlns:a16="http://schemas.microsoft.com/office/drawing/2014/main" id="{52A91F69-54CE-4BE1-BB80-10F7AC182FF9}"/>
                    </a:ext>
                  </a:extLst>
                </p:cNvPr>
                <p:cNvSpPr/>
                <p:nvPr/>
              </p:nvSpPr>
              <p:spPr>
                <a:xfrm>
                  <a:off x="996888" y="5733126"/>
                  <a:ext cx="10788712" cy="36000"/>
                </a:xfrm>
                <a:prstGeom prst="rect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26" name="그룹 25">
                <a:extLst>
                  <a:ext uri="{FF2B5EF4-FFF2-40B4-BE49-F238E27FC236}">
                    <a16:creationId xmlns:a16="http://schemas.microsoft.com/office/drawing/2014/main" id="{BFC7E851-80A8-4C8E-B594-4FB5DCB86B91}"/>
                  </a:ext>
                </a:extLst>
              </p:cNvPr>
              <p:cNvGrpSpPr/>
              <p:nvPr/>
            </p:nvGrpSpPr>
            <p:grpSpPr>
              <a:xfrm>
                <a:off x="996888" y="932165"/>
                <a:ext cx="10607477" cy="5808700"/>
                <a:chOff x="996888" y="866055"/>
                <a:chExt cx="10607477" cy="5808700"/>
              </a:xfrm>
            </p:grpSpPr>
            <p:sp>
              <p:nvSpPr>
                <p:cNvPr id="27" name="직사각형 26">
                  <a:extLst>
                    <a:ext uri="{FF2B5EF4-FFF2-40B4-BE49-F238E27FC236}">
                      <a16:creationId xmlns:a16="http://schemas.microsoft.com/office/drawing/2014/main" id="{8253E0C6-8B9C-4935-8A65-8D5024D776CB}"/>
                    </a:ext>
                  </a:extLst>
                </p:cNvPr>
                <p:cNvSpPr/>
                <p:nvPr/>
              </p:nvSpPr>
              <p:spPr>
                <a:xfrm rot="5400000">
                  <a:off x="-891286" y="3279269"/>
                  <a:ext cx="5283660" cy="1507312"/>
                </a:xfrm>
                <a:prstGeom prst="rect">
                  <a:avLst/>
                </a:prstGeom>
                <a:solidFill>
                  <a:schemeClr val="bg1">
                    <a:lumMod val="85000"/>
                    <a:alpha val="27000"/>
                  </a:schemeClr>
                </a:solidFill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8" name="Заголовок 1">
                  <a:extLst>
                    <a:ext uri="{FF2B5EF4-FFF2-40B4-BE49-F238E27FC236}">
                      <a16:creationId xmlns:a16="http://schemas.microsoft.com/office/drawing/2014/main" id="{4A30BDEC-604E-49A6-8ED9-FF7B6EB968BE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011581" y="1753118"/>
                  <a:ext cx="1418961" cy="458762"/>
                </a:xfrm>
                <a:prstGeom prst="rect">
                  <a:avLst/>
                </a:prstGeom>
              </p:spPr>
              <p:txBody>
                <a:bodyPr>
                  <a:normAutofit lnSpcReduction="10000"/>
                </a:bodyPr>
                <a:lstStyle>
                  <a:lvl1pPr algn="l" defTabSz="914400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44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pPr algn="ctr"/>
                  <a:r>
                    <a:rPr lang="en-US" altLang="ko-KR" sz="1600" b="1" spc="-150" dirty="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ea typeface="코어 고딕 E 4 Regular" panose="020B0503030302020204" pitchFamily="34" charset="-127"/>
                    </a:rPr>
                    <a:t>1</a:t>
                  </a:r>
                  <a:r>
                    <a:rPr lang="ko-KR" altLang="en-US" sz="1600" b="1" spc="-150" dirty="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ea typeface="코어 고딕 E 4 Regular" panose="020B0503030302020204" pitchFamily="34" charset="-127"/>
                    </a:rPr>
                    <a:t>주차</a:t>
                  </a:r>
                  <a:endParaRPr lang="ru-RU" sz="1600" b="1" spc="-15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ea typeface="코어 고딕 E 4 Regular" panose="020B0503030302020204" pitchFamily="34" charset="-127"/>
                  </a:endParaRPr>
                </a:p>
              </p:txBody>
            </p:sp>
            <p:sp>
              <p:nvSpPr>
                <p:cNvPr id="30" name="직사각형 29">
                  <a:extLst>
                    <a:ext uri="{FF2B5EF4-FFF2-40B4-BE49-F238E27FC236}">
                      <a16:creationId xmlns:a16="http://schemas.microsoft.com/office/drawing/2014/main" id="{3B0C24E8-EC94-417B-8E4B-14B633ECB0AF}"/>
                    </a:ext>
                  </a:extLst>
                </p:cNvPr>
                <p:cNvSpPr/>
                <p:nvPr/>
              </p:nvSpPr>
              <p:spPr>
                <a:xfrm rot="5400000">
                  <a:off x="-379296" y="3754205"/>
                  <a:ext cx="5808700" cy="32400"/>
                </a:xfrm>
                <a:prstGeom prst="rect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1" name="Заголовок 1">
                  <a:extLst>
                    <a:ext uri="{FF2B5EF4-FFF2-40B4-BE49-F238E27FC236}">
                      <a16:creationId xmlns:a16="http://schemas.microsoft.com/office/drawing/2014/main" id="{A8E70D4F-FB37-4361-A91B-AD9F2383864B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011581" y="2796005"/>
                  <a:ext cx="1418961" cy="458762"/>
                </a:xfrm>
                <a:prstGeom prst="rect">
                  <a:avLst/>
                </a:prstGeom>
              </p:spPr>
              <p:txBody>
                <a:bodyPr>
                  <a:normAutofit lnSpcReduction="10000"/>
                </a:bodyPr>
                <a:lstStyle>
                  <a:lvl1pPr algn="l" defTabSz="914400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44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pPr algn="ctr"/>
                  <a:r>
                    <a:rPr lang="en-US" altLang="ko-KR" sz="1600" b="1" spc="-150" dirty="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ea typeface="코어 고딕 E 4 Regular" panose="020B0503030302020204" pitchFamily="34" charset="-127"/>
                    </a:rPr>
                    <a:t>2</a:t>
                  </a:r>
                  <a:r>
                    <a:rPr lang="ko-KR" altLang="en-US" sz="1600" b="1" spc="-150" dirty="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ea typeface="코어 고딕 E 4 Regular" panose="020B0503030302020204" pitchFamily="34" charset="-127"/>
                    </a:rPr>
                    <a:t>주차</a:t>
                  </a:r>
                  <a:endParaRPr lang="ru-RU" sz="1600" b="1" spc="-15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ea typeface="코어 고딕 E 4 Regular" panose="020B0503030302020204" pitchFamily="34" charset="-127"/>
                  </a:endParaRPr>
                </a:p>
              </p:txBody>
            </p:sp>
            <p:sp>
              <p:nvSpPr>
                <p:cNvPr id="32" name="Заголовок 1">
                  <a:extLst>
                    <a:ext uri="{FF2B5EF4-FFF2-40B4-BE49-F238E27FC236}">
                      <a16:creationId xmlns:a16="http://schemas.microsoft.com/office/drawing/2014/main" id="{1A26BF7D-AEC1-4D2C-BCB8-9EF618DA7B2E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011581" y="3838892"/>
                  <a:ext cx="1418961" cy="458762"/>
                </a:xfrm>
                <a:prstGeom prst="rect">
                  <a:avLst/>
                </a:prstGeom>
              </p:spPr>
              <p:txBody>
                <a:bodyPr>
                  <a:normAutofit lnSpcReduction="10000"/>
                </a:bodyPr>
                <a:lstStyle>
                  <a:lvl1pPr algn="l" defTabSz="914400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44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pPr algn="ctr"/>
                  <a:r>
                    <a:rPr lang="en-US" altLang="ko-KR" sz="1600" b="1" spc="-150" dirty="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ea typeface="코어 고딕 E 4 Regular" panose="020B0503030302020204" pitchFamily="34" charset="-127"/>
                    </a:rPr>
                    <a:t>3</a:t>
                  </a:r>
                  <a:r>
                    <a:rPr lang="ko-KR" altLang="en-US" sz="1600" b="1" spc="-150" dirty="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ea typeface="코어 고딕 E 4 Regular" panose="020B0503030302020204" pitchFamily="34" charset="-127"/>
                    </a:rPr>
                    <a:t>주차</a:t>
                  </a:r>
                  <a:endParaRPr lang="ru-RU" sz="1600" b="1" spc="-15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ea typeface="코어 고딕 E 4 Regular" panose="020B0503030302020204" pitchFamily="34" charset="-127"/>
                  </a:endParaRPr>
                </a:p>
              </p:txBody>
            </p:sp>
            <p:sp>
              <p:nvSpPr>
                <p:cNvPr id="34" name="Заголовок 1">
                  <a:extLst>
                    <a:ext uri="{FF2B5EF4-FFF2-40B4-BE49-F238E27FC236}">
                      <a16:creationId xmlns:a16="http://schemas.microsoft.com/office/drawing/2014/main" id="{4ED7C8BF-15C4-435B-923E-FF54452ED927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011581" y="4881779"/>
                  <a:ext cx="1418961" cy="458762"/>
                </a:xfrm>
                <a:prstGeom prst="rect">
                  <a:avLst/>
                </a:prstGeom>
              </p:spPr>
              <p:txBody>
                <a:bodyPr>
                  <a:normAutofit lnSpcReduction="10000"/>
                </a:bodyPr>
                <a:lstStyle>
                  <a:lvl1pPr algn="l" defTabSz="914400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44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pPr algn="ctr"/>
                  <a:r>
                    <a:rPr lang="en-US" altLang="ko-KR" sz="1600" b="1" spc="-150" dirty="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ea typeface="코어 고딕 E 4 Regular" panose="020B0503030302020204" pitchFamily="34" charset="-127"/>
                    </a:rPr>
                    <a:t>4</a:t>
                  </a:r>
                  <a:r>
                    <a:rPr lang="ko-KR" altLang="en-US" sz="1600" b="1" spc="-150" dirty="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ea typeface="코어 고딕 E 4 Regular" panose="020B0503030302020204" pitchFamily="34" charset="-127"/>
                    </a:rPr>
                    <a:t>주차</a:t>
                  </a:r>
                  <a:endParaRPr lang="ru-RU" sz="1600" b="1" spc="-15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ea typeface="코어 고딕 E 4 Regular" panose="020B0503030302020204" pitchFamily="34" charset="-127"/>
                  </a:endParaRPr>
                </a:p>
              </p:txBody>
            </p:sp>
            <p:sp>
              <p:nvSpPr>
                <p:cNvPr id="35" name="Заголовок 1">
                  <a:extLst>
                    <a:ext uri="{FF2B5EF4-FFF2-40B4-BE49-F238E27FC236}">
                      <a16:creationId xmlns:a16="http://schemas.microsoft.com/office/drawing/2014/main" id="{9F720F45-5334-4BE3-AC78-51F87585606A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011581" y="5924665"/>
                  <a:ext cx="1418961" cy="458762"/>
                </a:xfrm>
                <a:prstGeom prst="rect">
                  <a:avLst/>
                </a:prstGeom>
              </p:spPr>
              <p:txBody>
                <a:bodyPr>
                  <a:normAutofit lnSpcReduction="10000"/>
                </a:bodyPr>
                <a:lstStyle>
                  <a:lvl1pPr algn="l" defTabSz="914400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44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pPr algn="ctr"/>
                  <a:r>
                    <a:rPr lang="en-US" altLang="ko-KR" sz="1600" b="1" spc="-150" dirty="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ea typeface="코어 고딕 E 4 Regular" panose="020B0503030302020204" pitchFamily="34" charset="-127"/>
                    </a:rPr>
                    <a:t>5</a:t>
                  </a:r>
                  <a:r>
                    <a:rPr lang="ko-KR" altLang="en-US" sz="1600" b="1" spc="-150" dirty="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ea typeface="코어 고딕 E 4 Regular" panose="020B0503030302020204" pitchFamily="34" charset="-127"/>
                    </a:rPr>
                    <a:t>주차</a:t>
                  </a:r>
                  <a:endParaRPr lang="ru-RU" sz="1600" b="1" spc="-15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ea typeface="코어 고딕 E 4 Regular" panose="020B0503030302020204" pitchFamily="34" charset="-127"/>
                  </a:endParaRPr>
                </a:p>
              </p:txBody>
            </p:sp>
            <p:sp>
              <p:nvSpPr>
                <p:cNvPr id="36" name="직사각형 35">
                  <a:extLst>
                    <a:ext uri="{FF2B5EF4-FFF2-40B4-BE49-F238E27FC236}">
                      <a16:creationId xmlns:a16="http://schemas.microsoft.com/office/drawing/2014/main" id="{9CA2B4B8-A78B-471E-B12D-CCD41B1E0559}"/>
                    </a:ext>
                  </a:extLst>
                </p:cNvPr>
                <p:cNvSpPr/>
                <p:nvPr/>
              </p:nvSpPr>
              <p:spPr>
                <a:xfrm rot="5400000">
                  <a:off x="951613" y="3754205"/>
                  <a:ext cx="5808700" cy="32400"/>
                </a:xfrm>
                <a:prstGeom prst="rect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7" name="직사각형 36">
                  <a:extLst>
                    <a:ext uri="{FF2B5EF4-FFF2-40B4-BE49-F238E27FC236}">
                      <a16:creationId xmlns:a16="http://schemas.microsoft.com/office/drawing/2014/main" id="{526D1814-EFD6-4398-9917-13CA58AB9323}"/>
                    </a:ext>
                  </a:extLst>
                </p:cNvPr>
                <p:cNvSpPr/>
                <p:nvPr/>
              </p:nvSpPr>
              <p:spPr>
                <a:xfrm rot="5400000">
                  <a:off x="2282522" y="3754205"/>
                  <a:ext cx="5808700" cy="32400"/>
                </a:xfrm>
                <a:prstGeom prst="rect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8" name="직사각형 37">
                  <a:extLst>
                    <a:ext uri="{FF2B5EF4-FFF2-40B4-BE49-F238E27FC236}">
                      <a16:creationId xmlns:a16="http://schemas.microsoft.com/office/drawing/2014/main" id="{D7FB74FF-1E63-4595-9062-8261AA4A59B8}"/>
                    </a:ext>
                  </a:extLst>
                </p:cNvPr>
                <p:cNvSpPr/>
                <p:nvPr/>
              </p:nvSpPr>
              <p:spPr>
                <a:xfrm rot="5400000">
                  <a:off x="3613431" y="3754205"/>
                  <a:ext cx="5808700" cy="32400"/>
                </a:xfrm>
                <a:prstGeom prst="rect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9" name="직사각형 38">
                  <a:extLst>
                    <a:ext uri="{FF2B5EF4-FFF2-40B4-BE49-F238E27FC236}">
                      <a16:creationId xmlns:a16="http://schemas.microsoft.com/office/drawing/2014/main" id="{63D9D68D-D762-42A2-AF69-A322F89A0FB7}"/>
                    </a:ext>
                  </a:extLst>
                </p:cNvPr>
                <p:cNvSpPr/>
                <p:nvPr/>
              </p:nvSpPr>
              <p:spPr>
                <a:xfrm rot="5400000">
                  <a:off x="4944340" y="3754205"/>
                  <a:ext cx="5808700" cy="32400"/>
                </a:xfrm>
                <a:prstGeom prst="rect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" name="직사각형 39">
                  <a:extLst>
                    <a:ext uri="{FF2B5EF4-FFF2-40B4-BE49-F238E27FC236}">
                      <a16:creationId xmlns:a16="http://schemas.microsoft.com/office/drawing/2014/main" id="{39CBDEFA-F1C8-4751-A6D9-C838EA29F52D}"/>
                    </a:ext>
                  </a:extLst>
                </p:cNvPr>
                <p:cNvSpPr/>
                <p:nvPr/>
              </p:nvSpPr>
              <p:spPr>
                <a:xfrm rot="5400000">
                  <a:off x="6275249" y="3754205"/>
                  <a:ext cx="5808700" cy="32400"/>
                </a:xfrm>
                <a:prstGeom prst="rect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1" name="직사각형 40">
                  <a:extLst>
                    <a:ext uri="{FF2B5EF4-FFF2-40B4-BE49-F238E27FC236}">
                      <a16:creationId xmlns:a16="http://schemas.microsoft.com/office/drawing/2014/main" id="{E45F80EC-56CB-4ADE-B960-AB71A679D827}"/>
                    </a:ext>
                  </a:extLst>
                </p:cNvPr>
                <p:cNvSpPr/>
                <p:nvPr/>
              </p:nvSpPr>
              <p:spPr>
                <a:xfrm rot="5400000">
                  <a:off x="7606158" y="3754205"/>
                  <a:ext cx="5808700" cy="32400"/>
                </a:xfrm>
                <a:prstGeom prst="rect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2" name="Заголовок 1">
                  <a:extLst>
                    <a:ext uri="{FF2B5EF4-FFF2-40B4-BE49-F238E27FC236}">
                      <a16:creationId xmlns:a16="http://schemas.microsoft.com/office/drawing/2014/main" id="{F0AA3759-16BD-4583-AD3F-E02B8DACB324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2891718" y="944783"/>
                  <a:ext cx="574987" cy="458762"/>
                </a:xfrm>
                <a:prstGeom prst="rect">
                  <a:avLst/>
                </a:prstGeom>
              </p:spPr>
              <p:txBody>
                <a:bodyPr>
                  <a:normAutofit lnSpcReduction="10000"/>
                </a:bodyPr>
                <a:lstStyle>
                  <a:lvl1pPr algn="l" defTabSz="914400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44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pPr algn="ctr"/>
                  <a:r>
                    <a:rPr lang="ko-KR" altLang="en-US" sz="1600" b="1" spc="-150" dirty="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ea typeface="코어 고딕 E 4 Regular" panose="020B0503030302020204" pitchFamily="34" charset="-127"/>
                    </a:rPr>
                    <a:t>일</a:t>
                  </a:r>
                  <a:endParaRPr lang="ru-RU" sz="1600" b="1" spc="-15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ea typeface="코어 고딕 E 4 Regular" panose="020B0503030302020204" pitchFamily="34" charset="-127"/>
                  </a:endParaRPr>
                </a:p>
              </p:txBody>
            </p:sp>
            <p:sp>
              <p:nvSpPr>
                <p:cNvPr id="43" name="Заголовок 1">
                  <a:extLst>
                    <a:ext uri="{FF2B5EF4-FFF2-40B4-BE49-F238E27FC236}">
                      <a16:creationId xmlns:a16="http://schemas.microsoft.com/office/drawing/2014/main" id="{2439513E-3C3B-43F8-BEE2-657FBD07D184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211271" y="944783"/>
                  <a:ext cx="574987" cy="458762"/>
                </a:xfrm>
                <a:prstGeom prst="rect">
                  <a:avLst/>
                </a:prstGeom>
              </p:spPr>
              <p:txBody>
                <a:bodyPr>
                  <a:normAutofit lnSpcReduction="10000"/>
                </a:bodyPr>
                <a:lstStyle>
                  <a:lvl1pPr algn="l" defTabSz="914400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44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pPr algn="ctr"/>
                  <a:r>
                    <a:rPr lang="ko-KR" altLang="en-US" sz="1600" b="1" spc="-150" dirty="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ea typeface="코어 고딕 E 4 Regular" panose="020B0503030302020204" pitchFamily="34" charset="-127"/>
                    </a:rPr>
                    <a:t>월</a:t>
                  </a:r>
                  <a:endParaRPr lang="ru-RU" sz="1600" b="1" spc="-15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ea typeface="코어 고딕 E 4 Regular" panose="020B0503030302020204" pitchFamily="34" charset="-127"/>
                  </a:endParaRPr>
                </a:p>
              </p:txBody>
            </p:sp>
            <p:sp>
              <p:nvSpPr>
                <p:cNvPr id="44" name="Заголовок 1">
                  <a:extLst>
                    <a:ext uri="{FF2B5EF4-FFF2-40B4-BE49-F238E27FC236}">
                      <a16:creationId xmlns:a16="http://schemas.microsoft.com/office/drawing/2014/main" id="{AD719C8B-546D-4E84-BE47-FC893C4D6559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5530825" y="944783"/>
                  <a:ext cx="574987" cy="458762"/>
                </a:xfrm>
                <a:prstGeom prst="rect">
                  <a:avLst/>
                </a:prstGeom>
              </p:spPr>
              <p:txBody>
                <a:bodyPr>
                  <a:normAutofit lnSpcReduction="10000"/>
                </a:bodyPr>
                <a:lstStyle>
                  <a:lvl1pPr algn="l" defTabSz="914400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44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pPr algn="ctr"/>
                  <a:r>
                    <a:rPr lang="ko-KR" altLang="en-US" sz="1600" b="1" spc="-150" dirty="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ea typeface="코어 고딕 E 4 Regular" panose="020B0503030302020204" pitchFamily="34" charset="-127"/>
                    </a:rPr>
                    <a:t>화</a:t>
                  </a:r>
                  <a:endParaRPr lang="ru-RU" sz="1600" b="1" spc="-15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ea typeface="코어 고딕 E 4 Regular" panose="020B0503030302020204" pitchFamily="34" charset="-127"/>
                  </a:endParaRPr>
                </a:p>
              </p:txBody>
            </p:sp>
            <p:sp>
              <p:nvSpPr>
                <p:cNvPr id="45" name="Заголовок 1">
                  <a:extLst>
                    <a:ext uri="{FF2B5EF4-FFF2-40B4-BE49-F238E27FC236}">
                      <a16:creationId xmlns:a16="http://schemas.microsoft.com/office/drawing/2014/main" id="{BAB462F4-25BF-4E17-8808-28674E581A80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6850378" y="944783"/>
                  <a:ext cx="574987" cy="458762"/>
                </a:xfrm>
                <a:prstGeom prst="rect">
                  <a:avLst/>
                </a:prstGeom>
              </p:spPr>
              <p:txBody>
                <a:bodyPr>
                  <a:normAutofit lnSpcReduction="10000"/>
                </a:bodyPr>
                <a:lstStyle>
                  <a:lvl1pPr algn="l" defTabSz="914400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44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pPr algn="ctr"/>
                  <a:r>
                    <a:rPr lang="ko-KR" altLang="en-US" sz="1600" b="1" spc="-150" dirty="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ea typeface="코어 고딕 E 4 Regular" panose="020B0503030302020204" pitchFamily="34" charset="-127"/>
                    </a:rPr>
                    <a:t>수</a:t>
                  </a:r>
                  <a:endParaRPr lang="ru-RU" sz="1600" b="1" spc="-15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ea typeface="코어 고딕 E 4 Regular" panose="020B0503030302020204" pitchFamily="34" charset="-127"/>
                  </a:endParaRPr>
                </a:p>
              </p:txBody>
            </p:sp>
            <p:sp>
              <p:nvSpPr>
                <p:cNvPr id="46" name="Заголовок 1">
                  <a:extLst>
                    <a:ext uri="{FF2B5EF4-FFF2-40B4-BE49-F238E27FC236}">
                      <a16:creationId xmlns:a16="http://schemas.microsoft.com/office/drawing/2014/main" id="{7211AA32-DA1D-46F2-9B37-E7B61B7CC59C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8169931" y="944783"/>
                  <a:ext cx="574987" cy="458762"/>
                </a:xfrm>
                <a:prstGeom prst="rect">
                  <a:avLst/>
                </a:prstGeom>
              </p:spPr>
              <p:txBody>
                <a:bodyPr>
                  <a:normAutofit lnSpcReduction="10000"/>
                </a:bodyPr>
                <a:lstStyle>
                  <a:lvl1pPr algn="l" defTabSz="914400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44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pPr algn="ctr"/>
                  <a:r>
                    <a:rPr lang="ko-KR" altLang="en-US" sz="1600" b="1" spc="-150" dirty="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ea typeface="코어 고딕 E 4 Regular" panose="020B0503030302020204" pitchFamily="34" charset="-127"/>
                    </a:rPr>
                    <a:t>목</a:t>
                  </a:r>
                  <a:endParaRPr lang="ru-RU" sz="1600" b="1" spc="-15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ea typeface="코어 고딕 E 4 Regular" panose="020B0503030302020204" pitchFamily="34" charset="-127"/>
                  </a:endParaRPr>
                </a:p>
              </p:txBody>
            </p:sp>
            <p:sp>
              <p:nvSpPr>
                <p:cNvPr id="47" name="Заголовок 1">
                  <a:extLst>
                    <a:ext uri="{FF2B5EF4-FFF2-40B4-BE49-F238E27FC236}">
                      <a16:creationId xmlns:a16="http://schemas.microsoft.com/office/drawing/2014/main" id="{DB8647FD-3EEA-46EE-95F9-D56C4E5AB4F3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9489484" y="944783"/>
                  <a:ext cx="574987" cy="458762"/>
                </a:xfrm>
                <a:prstGeom prst="rect">
                  <a:avLst/>
                </a:prstGeom>
              </p:spPr>
              <p:txBody>
                <a:bodyPr>
                  <a:normAutofit lnSpcReduction="10000"/>
                </a:bodyPr>
                <a:lstStyle>
                  <a:lvl1pPr algn="l" defTabSz="914400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44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pPr algn="ctr"/>
                  <a:r>
                    <a:rPr lang="ko-KR" altLang="en-US" sz="1600" b="1" spc="-150" dirty="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ea typeface="코어 고딕 E 4 Regular" panose="020B0503030302020204" pitchFamily="34" charset="-127"/>
                    </a:rPr>
                    <a:t>금</a:t>
                  </a:r>
                  <a:endParaRPr lang="ru-RU" sz="1600" b="1" spc="-15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ea typeface="코어 고딕 E 4 Regular" panose="020B0503030302020204" pitchFamily="34" charset="-127"/>
                  </a:endParaRPr>
                </a:p>
              </p:txBody>
            </p:sp>
            <p:sp>
              <p:nvSpPr>
                <p:cNvPr id="48" name="Заголовок 1">
                  <a:extLst>
                    <a:ext uri="{FF2B5EF4-FFF2-40B4-BE49-F238E27FC236}">
                      <a16:creationId xmlns:a16="http://schemas.microsoft.com/office/drawing/2014/main" id="{447CDB50-2746-4300-9CC5-8654D3E86361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0809040" y="944783"/>
                  <a:ext cx="574987" cy="458762"/>
                </a:xfrm>
                <a:prstGeom prst="rect">
                  <a:avLst/>
                </a:prstGeom>
              </p:spPr>
              <p:txBody>
                <a:bodyPr>
                  <a:normAutofit lnSpcReduction="10000"/>
                </a:bodyPr>
                <a:lstStyle>
                  <a:lvl1pPr algn="l" defTabSz="914400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44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pPr algn="ctr"/>
                  <a:r>
                    <a:rPr lang="ko-KR" altLang="en-US" sz="1600" b="1" spc="-150" dirty="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ea typeface="코어 고딕 E 4 Regular" panose="020B0503030302020204" pitchFamily="34" charset="-127"/>
                    </a:rPr>
                    <a:t>토</a:t>
                  </a:r>
                  <a:endParaRPr lang="ru-RU" sz="1600" b="1" spc="-15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ea typeface="코어 고딕 E 4 Regular" panose="020B0503030302020204" pitchFamily="34" charset="-127"/>
                  </a:endParaRPr>
                </a:p>
              </p:txBody>
            </p:sp>
            <p:sp>
              <p:nvSpPr>
                <p:cNvPr id="55" name="Заголовок 1">
                  <a:extLst>
                    <a:ext uri="{FF2B5EF4-FFF2-40B4-BE49-F238E27FC236}">
                      <a16:creationId xmlns:a16="http://schemas.microsoft.com/office/drawing/2014/main" id="{08F5BB59-9DE9-47FF-BF6E-D775026EAE59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7998052" y="1695102"/>
                  <a:ext cx="936645" cy="553931"/>
                </a:xfrm>
                <a:prstGeom prst="rect">
                  <a:avLst/>
                </a:prstGeom>
              </p:spPr>
              <p:txBody>
                <a:bodyPr>
                  <a:normAutofit/>
                </a:bodyPr>
                <a:lstStyle>
                  <a:lvl1pPr algn="l" defTabSz="914400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44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pPr algn="ctr"/>
                  <a:r>
                    <a:rPr lang="en-US" sz="1600" b="1" spc="-150" dirty="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ea typeface="코어 고딕 E 4 Regular" panose="020B0503030302020204" pitchFamily="34" charset="-127"/>
                    </a:rPr>
                    <a:t>04/25</a:t>
                  </a:r>
                  <a:endParaRPr lang="ru-RU" sz="1600" b="1" spc="-15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ea typeface="코어 고딕 E 4 Regular" panose="020B0503030302020204" pitchFamily="34" charset="-127"/>
                  </a:endParaRPr>
                </a:p>
              </p:txBody>
            </p:sp>
            <p:sp>
              <p:nvSpPr>
                <p:cNvPr id="57" name="Заголовок 1">
                  <a:extLst>
                    <a:ext uri="{FF2B5EF4-FFF2-40B4-BE49-F238E27FC236}">
                      <a16:creationId xmlns:a16="http://schemas.microsoft.com/office/drawing/2014/main" id="{1D9D377D-89B2-4A4F-95CD-0900717176B7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6731867" y="2814905"/>
                  <a:ext cx="936645" cy="553931"/>
                </a:xfrm>
                <a:prstGeom prst="rect">
                  <a:avLst/>
                </a:prstGeom>
              </p:spPr>
              <p:txBody>
                <a:bodyPr>
                  <a:normAutofit/>
                </a:bodyPr>
                <a:lstStyle>
                  <a:lvl1pPr algn="l" defTabSz="914400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44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pPr algn="ctr"/>
                  <a:r>
                    <a:rPr lang="en-US" sz="1600" b="1" spc="-150" dirty="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ea typeface="코어 고딕 E 4 Regular" panose="020B0503030302020204" pitchFamily="34" charset="-127"/>
                    </a:rPr>
                    <a:t>05/01</a:t>
                  </a:r>
                  <a:endParaRPr lang="ru-RU" sz="1600" b="1" spc="-15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ea typeface="코어 고딕 E 4 Regular" panose="020B0503030302020204" pitchFamily="34" charset="-127"/>
                  </a:endParaRPr>
                </a:p>
              </p:txBody>
            </p:sp>
            <p:sp>
              <p:nvSpPr>
                <p:cNvPr id="61" name="Заголовок 1">
                  <a:extLst>
                    <a:ext uri="{FF2B5EF4-FFF2-40B4-BE49-F238E27FC236}">
                      <a16:creationId xmlns:a16="http://schemas.microsoft.com/office/drawing/2014/main" id="{44E6EA25-D6FB-4736-A43A-A1A7EEA0DD7F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0667719" y="6036540"/>
                  <a:ext cx="936646" cy="553931"/>
                </a:xfrm>
                <a:prstGeom prst="rect">
                  <a:avLst/>
                </a:prstGeom>
              </p:spPr>
              <p:txBody>
                <a:bodyPr>
                  <a:normAutofit/>
                </a:bodyPr>
                <a:lstStyle>
                  <a:lvl1pPr algn="l" defTabSz="914400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44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pPr algn="ctr"/>
                  <a:r>
                    <a:rPr lang="en-US" sz="1600" b="1" spc="-150" dirty="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ea typeface="코어 고딕 E 4 Regular" panose="020B0503030302020204" pitchFamily="34" charset="-127"/>
                    </a:rPr>
                    <a:t>05/25</a:t>
                  </a:r>
                  <a:endParaRPr lang="ru-RU" sz="1600" b="1" spc="-15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ea typeface="코어 고딕 E 4 Regular" panose="020B0503030302020204" pitchFamily="34" charset="-127"/>
                  </a:endParaRPr>
                </a:p>
              </p:txBody>
            </p:sp>
          </p:grpSp>
        </p:grp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A8A4A41D-2355-4BA5-8D5A-829E2D08C08C}"/>
              </a:ext>
            </a:extLst>
          </p:cNvPr>
          <p:cNvSpPr txBox="1"/>
          <p:nvPr/>
        </p:nvSpPr>
        <p:spPr>
          <a:xfrm>
            <a:off x="8879782" y="3325914"/>
            <a:ext cx="25106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전체 </a:t>
            </a:r>
            <a:r>
              <a:rPr lang="en-US" altLang="ko-KR" sz="3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5</a:t>
            </a:r>
            <a:r>
              <a:rPr lang="ko-KR" altLang="en-US" sz="3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주 예상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8E91ACB-4BA2-4127-A2F5-C98A0A3430D8}"/>
              </a:ext>
            </a:extLst>
          </p:cNvPr>
          <p:cNvSpPr txBox="1"/>
          <p:nvPr/>
        </p:nvSpPr>
        <p:spPr>
          <a:xfrm>
            <a:off x="8879782" y="3933959"/>
            <a:ext cx="25074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>
                <a:ln>
                  <a:solidFill>
                    <a:schemeClr val="accent1">
                      <a:alpha val="0"/>
                    </a:schemeClr>
                  </a:solidFill>
                </a:ln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세부사항 미정</a:t>
            </a:r>
            <a:endParaRPr lang="ko-KR" altLang="en-US" sz="3200" dirty="0">
              <a:ln>
                <a:solidFill>
                  <a:schemeClr val="accent1">
                    <a:alpha val="0"/>
                  </a:schemeClr>
                </a:solidFill>
              </a:ln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43993E38-203B-400E-BB84-9A0DE6D1E2BC}"/>
              </a:ext>
            </a:extLst>
          </p:cNvPr>
          <p:cNvSpPr/>
          <p:nvPr/>
        </p:nvSpPr>
        <p:spPr>
          <a:xfrm>
            <a:off x="11469743" y="6323599"/>
            <a:ext cx="463552" cy="58163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9</a:t>
            </a:r>
            <a:endParaRPr lang="ko-KR" altLang="en-US" sz="2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14271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8E587882-B4F7-4063-8DB9-0939D5F75B6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106"/>
          <a:stretch/>
        </p:blipFill>
        <p:spPr>
          <a:xfrm>
            <a:off x="-152400" y="-176588"/>
            <a:ext cx="12344400" cy="7034588"/>
          </a:xfrm>
          <a:prstGeom prst="rect">
            <a:avLst/>
          </a:prstGeom>
        </p:spPr>
      </p:pic>
      <p:sp>
        <p:nvSpPr>
          <p:cNvPr id="63" name="직사각형 62">
            <a:extLst>
              <a:ext uri="{FF2B5EF4-FFF2-40B4-BE49-F238E27FC236}">
                <a16:creationId xmlns:a16="http://schemas.microsoft.com/office/drawing/2014/main" id="{00F2DE91-60B3-4189-AC7F-3A93D616B273}"/>
              </a:ext>
            </a:extLst>
          </p:cNvPr>
          <p:cNvSpPr/>
          <p:nvPr/>
        </p:nvSpPr>
        <p:spPr>
          <a:xfrm>
            <a:off x="-152400" y="-176588"/>
            <a:ext cx="12344400" cy="7034588"/>
          </a:xfrm>
          <a:prstGeom prst="rect">
            <a:avLst/>
          </a:prstGeom>
          <a:solidFill>
            <a:schemeClr val="tx1">
              <a:alpha val="8700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EBDF79D-3DBC-4DC6-B3C8-CE54FDB19123}"/>
              </a:ext>
            </a:extLst>
          </p:cNvPr>
          <p:cNvSpPr/>
          <p:nvPr/>
        </p:nvSpPr>
        <p:spPr>
          <a:xfrm>
            <a:off x="281044" y="257568"/>
            <a:ext cx="203201" cy="581633"/>
          </a:xfrm>
          <a:prstGeom prst="rect">
            <a:avLst/>
          </a:prstGeom>
          <a:solidFill>
            <a:schemeClr val="bg1">
              <a:lumMod val="95000"/>
              <a:alpha val="4300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4935ED3-7F15-45D4-A9AF-A3E97B63734F}"/>
              </a:ext>
            </a:extLst>
          </p:cNvPr>
          <p:cNvSpPr txBox="1"/>
          <p:nvPr/>
        </p:nvSpPr>
        <p:spPr>
          <a:xfrm>
            <a:off x="541395" y="257568"/>
            <a:ext cx="18453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개발사항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59EDFBB-9954-4A7E-9850-A840A21044C8}"/>
              </a:ext>
            </a:extLst>
          </p:cNvPr>
          <p:cNvSpPr txBox="1"/>
          <p:nvPr/>
        </p:nvSpPr>
        <p:spPr>
          <a:xfrm>
            <a:off x="191033" y="903899"/>
            <a:ext cx="21996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4)</a:t>
            </a:r>
            <a:r>
              <a:rPr lang="ko-KR" altLang="en-US" sz="3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유사게임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4AB06752-A60C-4717-8DA7-326BE3B31475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3"/>
          <a:srcRect l="20767" t="21229" r="22156" b="20349"/>
          <a:stretch/>
        </p:blipFill>
        <p:spPr>
          <a:xfrm>
            <a:off x="4379576" y="1710005"/>
            <a:ext cx="3464434" cy="245527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263B6BB-FB5C-408B-9318-8D8DA8035D5E}"/>
              </a:ext>
            </a:extLst>
          </p:cNvPr>
          <p:cNvSpPr txBox="1"/>
          <p:nvPr/>
        </p:nvSpPr>
        <p:spPr>
          <a:xfrm>
            <a:off x="4338849" y="4282019"/>
            <a:ext cx="2691537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타이탄 소울</a:t>
            </a:r>
            <a:endParaRPr lang="en-US" altLang="ko-KR" sz="28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출처</a:t>
            </a:r>
            <a:r>
              <a:rPr lang="en-US" altLang="ko-KR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: </a:t>
            </a:r>
            <a:r>
              <a:rPr lang="en-US" altLang="ko-KR" sz="1100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https://annunaki.tistory.com/136</a:t>
            </a:r>
            <a:endParaRPr lang="ko-KR" altLang="en-US" sz="1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C2A4528-49F2-44FC-BEAF-952678B34B26}"/>
              </a:ext>
            </a:extLst>
          </p:cNvPr>
          <p:cNvGrpSpPr/>
          <p:nvPr/>
        </p:nvGrpSpPr>
        <p:grpSpPr>
          <a:xfrm>
            <a:off x="682881" y="1722331"/>
            <a:ext cx="2072775" cy="2455271"/>
            <a:chOff x="4750383" y="868439"/>
            <a:chExt cx="3069049" cy="3635390"/>
          </a:xfrm>
        </p:grpSpPr>
        <p:pic>
          <p:nvPicPr>
            <p:cNvPr id="14" name="Picture 2" descr="http://thumbnail.egloos.net/600x0/http:/pds25.egloos.com/pds/201409/13/39/b0001239_54143943be487.jpg">
              <a:extLst>
                <a:ext uri="{FF2B5EF4-FFF2-40B4-BE49-F238E27FC236}">
                  <a16:creationId xmlns:a16="http://schemas.microsoft.com/office/drawing/2014/main" id="{3744AFB6-1935-4184-8BE1-8A1919259D1D}"/>
                </a:ext>
              </a:extLst>
            </p:cNvPr>
            <p:cNvPicPr preferRelativeResize="0">
              <a:picLocks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50383" y="2667885"/>
              <a:ext cx="3059906" cy="1835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042F15E2-4744-44E9-BC85-EF68C7484661}"/>
                </a:ext>
              </a:extLst>
            </p:cNvPr>
            <p:cNvPicPr preferRelativeResize="0">
              <a:picLocks/>
            </p:cNvPicPr>
            <p:nvPr/>
          </p:nvPicPr>
          <p:blipFill rotWithShape="1">
            <a:blip r:embed="rId6"/>
            <a:srcRect l="26257" t="15823" r="5951" b="14625"/>
            <a:stretch/>
          </p:blipFill>
          <p:spPr>
            <a:xfrm>
              <a:off x="4759526" y="868439"/>
              <a:ext cx="3059906" cy="1835944"/>
            </a:xfrm>
            <a:prstGeom prst="rect">
              <a:avLst/>
            </a:prstGeom>
          </p:spPr>
        </p:pic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9331D1C1-238D-456F-9B66-D3EFB9318168}"/>
              </a:ext>
            </a:extLst>
          </p:cNvPr>
          <p:cNvSpPr txBox="1"/>
          <p:nvPr/>
        </p:nvSpPr>
        <p:spPr>
          <a:xfrm>
            <a:off x="484245" y="4294345"/>
            <a:ext cx="3839513" cy="10310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메이플스토리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(</a:t>
            </a:r>
            <a:r>
              <a:rPr lang="ko-KR" altLang="en-US" sz="14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무릉도장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 </a:t>
            </a:r>
            <a:r>
              <a:rPr lang="ko-KR" altLang="en-US" sz="14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보스레이드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)</a:t>
            </a:r>
            <a:endParaRPr lang="en-US" altLang="ko-KR" sz="28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출처</a:t>
            </a:r>
            <a:r>
              <a:rPr lang="en-US" altLang="ko-KR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: </a:t>
            </a:r>
            <a:r>
              <a:rPr lang="en-US" altLang="ko-KR" sz="1100" dirty="0">
                <a:solidFill>
                  <a:schemeClr val="bg1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https://stoogb.tistory.com/59</a:t>
            </a:r>
            <a:endParaRPr lang="en-US" altLang="ko-KR" sz="1100" dirty="0">
              <a:solidFill>
                <a:schemeClr val="bg1"/>
              </a:solidFill>
            </a:endParaRPr>
          </a:p>
          <a:p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출처</a:t>
            </a:r>
            <a:r>
              <a:rPr lang="en-US" altLang="ko-KR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: </a:t>
            </a:r>
            <a:r>
              <a:rPr lang="en-US" altLang="ko-KR" sz="1100" dirty="0">
                <a:solidFill>
                  <a:schemeClr val="bg1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http://egloos.zum.com/bremgarten/v/4953246</a:t>
            </a:r>
            <a:endParaRPr lang="ko-KR" altLang="en-US" sz="1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endParaRPr lang="ko-KR" altLang="en-US" sz="1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16383BBD-C3F9-4D08-A33C-05E4771126EE}"/>
              </a:ext>
            </a:extLst>
          </p:cNvPr>
          <p:cNvSpPr/>
          <p:nvPr/>
        </p:nvSpPr>
        <p:spPr>
          <a:xfrm>
            <a:off x="11469743" y="6323599"/>
            <a:ext cx="463552" cy="58163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10</a:t>
            </a:r>
            <a:endParaRPr lang="ko-KR" altLang="en-US" sz="2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28454F9-0471-451C-B517-3C49E0DEB3D1}"/>
              </a:ext>
            </a:extLst>
          </p:cNvPr>
          <p:cNvSpPr txBox="1"/>
          <p:nvPr/>
        </p:nvSpPr>
        <p:spPr>
          <a:xfrm>
            <a:off x="8974662" y="4294345"/>
            <a:ext cx="3042821" cy="6924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EVIL FACTORY</a:t>
            </a:r>
          </a:p>
          <a:p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출처</a:t>
            </a:r>
            <a:r>
              <a:rPr lang="en-US" altLang="ko-KR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: </a:t>
            </a:r>
            <a:r>
              <a:rPr lang="en-US" altLang="ko-KR" sz="1100" u="sng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  <a:ea typeface="210 맨발의청춘 L" panose="02020603020101020101" pitchFamily="18" charset="-127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https://namu.wiki/w/</a:t>
            </a:r>
            <a:r>
              <a:rPr lang="ko-KR" altLang="en-US" sz="1100" u="sng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파일</a:t>
            </a:r>
            <a:r>
              <a:rPr lang="en-US" altLang="ko-KR" sz="1100" u="sng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:</a:t>
            </a:r>
            <a:r>
              <a:rPr lang="ko-KR" altLang="en-US" sz="1100" u="sng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이블팩토리</a:t>
            </a:r>
            <a:r>
              <a:rPr lang="en-US" altLang="ko-KR" sz="1100" u="sng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  <a:ea typeface="210 맨발의청춘 L" panose="02020603020101020101" pitchFamily="18" charset="-127"/>
              </a:rPr>
              <a:t>.</a:t>
            </a:r>
            <a:r>
              <a:rPr lang="en-US" altLang="ko-KR" sz="1100" u="sng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  <a:ea typeface="210 맨발의청춘 L" panose="02020603020101020101" pitchFamily="18" charset="-127"/>
              </a:rPr>
              <a:t>png</a:t>
            </a:r>
            <a:endParaRPr lang="ko-KR" altLang="en-US" sz="1100" u="sng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+mj-lt"/>
              <a:ea typeface="210 맨발의청춘 L" panose="02020603020101020101" pitchFamily="18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6170E02D-C197-446B-8120-9205B15BFC8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7549" y="1722331"/>
            <a:ext cx="2470091" cy="2455271"/>
          </a:xfrm>
          <a:prstGeom prst="roundRect">
            <a:avLst>
              <a:gd name="adj" fmla="val 10306"/>
            </a:avLst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CEBF3097-1FFE-4D48-93B7-F52EBBFA689F}"/>
              </a:ext>
            </a:extLst>
          </p:cNvPr>
          <p:cNvSpPr txBox="1"/>
          <p:nvPr/>
        </p:nvSpPr>
        <p:spPr>
          <a:xfrm>
            <a:off x="2749481" y="5480990"/>
            <a:ext cx="73597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세 게임 모두 보스를 잡으며 스테이지를 올라가는 방식</a:t>
            </a:r>
            <a:endParaRPr lang="en-US" altLang="ko-KR" sz="2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타이탄 소울</a:t>
            </a: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 </a:t>
            </a:r>
            <a:r>
              <a:rPr lang="ko-KR" altLang="en-US" sz="24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이블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</a:t>
            </a:r>
            <a:r>
              <a:rPr lang="ko-KR" altLang="en-US" sz="24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팩토리에서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</a:t>
            </a: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‘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한 방</a:t>
            </a: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’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에 죽는 캐릭터 차용</a:t>
            </a:r>
          </a:p>
        </p:txBody>
      </p:sp>
    </p:spTree>
    <p:extLst>
      <p:ext uri="{BB962C8B-B14F-4D97-AF65-F5344CB8AC3E}">
        <p14:creationId xmlns:p14="http://schemas.microsoft.com/office/powerpoint/2010/main" val="3655965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8E587882-B4F7-4063-8DB9-0939D5F75B6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106"/>
          <a:stretch/>
        </p:blipFill>
        <p:spPr>
          <a:xfrm>
            <a:off x="-152400" y="-176588"/>
            <a:ext cx="12344400" cy="7034588"/>
          </a:xfrm>
          <a:prstGeom prst="rect">
            <a:avLst/>
          </a:prstGeom>
        </p:spPr>
      </p:pic>
      <p:sp>
        <p:nvSpPr>
          <p:cNvPr id="63" name="직사각형 62">
            <a:extLst>
              <a:ext uri="{FF2B5EF4-FFF2-40B4-BE49-F238E27FC236}">
                <a16:creationId xmlns:a16="http://schemas.microsoft.com/office/drawing/2014/main" id="{00F2DE91-60B3-4189-AC7F-3A93D616B273}"/>
              </a:ext>
            </a:extLst>
          </p:cNvPr>
          <p:cNvSpPr/>
          <p:nvPr/>
        </p:nvSpPr>
        <p:spPr>
          <a:xfrm>
            <a:off x="-152400" y="-176588"/>
            <a:ext cx="12344400" cy="7034588"/>
          </a:xfrm>
          <a:prstGeom prst="rect">
            <a:avLst/>
          </a:prstGeom>
          <a:solidFill>
            <a:schemeClr val="tx1">
              <a:alpha val="8700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EBDF79D-3DBC-4DC6-B3C8-CE54FDB19123}"/>
              </a:ext>
            </a:extLst>
          </p:cNvPr>
          <p:cNvSpPr/>
          <p:nvPr/>
        </p:nvSpPr>
        <p:spPr>
          <a:xfrm>
            <a:off x="281044" y="257568"/>
            <a:ext cx="203201" cy="581633"/>
          </a:xfrm>
          <a:prstGeom prst="rect">
            <a:avLst/>
          </a:prstGeom>
          <a:solidFill>
            <a:schemeClr val="bg1">
              <a:lumMod val="95000"/>
              <a:alpha val="4300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4935ED3-7F15-45D4-A9AF-A3E97B63734F}"/>
              </a:ext>
            </a:extLst>
          </p:cNvPr>
          <p:cNvSpPr txBox="1"/>
          <p:nvPr/>
        </p:nvSpPr>
        <p:spPr>
          <a:xfrm>
            <a:off x="541395" y="257568"/>
            <a:ext cx="12105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QnA</a:t>
            </a:r>
            <a:endParaRPr lang="ko-KR" altLang="en-US" sz="3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A1C732F-0D71-447A-BC2E-907CE4E8CD5D}"/>
              </a:ext>
            </a:extLst>
          </p:cNvPr>
          <p:cNvSpPr txBox="1"/>
          <p:nvPr/>
        </p:nvSpPr>
        <p:spPr>
          <a:xfrm>
            <a:off x="4444747" y="2967335"/>
            <a:ext cx="330250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591312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건물, 실외, 도로, 도시이(가) 표시된 사진&#10;&#10;자동 생성된 설명">
            <a:extLst>
              <a:ext uri="{FF2B5EF4-FFF2-40B4-BE49-F238E27FC236}">
                <a16:creationId xmlns:a16="http://schemas.microsoft.com/office/drawing/2014/main" id="{8C002F34-ACB0-4B10-9920-BEA5379DEA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21110" y="0"/>
            <a:ext cx="12713110" cy="7034588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58F8CE23-575A-4B36-AD40-00D568E2BCE6}"/>
              </a:ext>
            </a:extLst>
          </p:cNvPr>
          <p:cNvSpPr/>
          <p:nvPr/>
        </p:nvSpPr>
        <p:spPr>
          <a:xfrm>
            <a:off x="-521110" y="-99749"/>
            <a:ext cx="12713110" cy="7034588"/>
          </a:xfrm>
          <a:prstGeom prst="rect">
            <a:avLst/>
          </a:prstGeom>
          <a:solidFill>
            <a:schemeClr val="tx1">
              <a:alpha val="7800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C1830FE-55F4-4E70-B296-1C9D98533DF7}"/>
              </a:ext>
            </a:extLst>
          </p:cNvPr>
          <p:cNvSpPr txBox="1"/>
          <p:nvPr/>
        </p:nvSpPr>
        <p:spPr>
          <a:xfrm>
            <a:off x="618360" y="2593964"/>
            <a:ext cx="1043416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(</a:t>
            </a:r>
            <a:r>
              <a:rPr lang="ko-KR" altLang="en-US" sz="54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쿵ㅋ쾅ㅋㅘㅇ쿵왕쾅아왕ㅋㅋ쾅ㅋ쿵</a:t>
            </a:r>
            <a:r>
              <a:rPr lang="en-US" altLang="ko-KR" sz="5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)</a:t>
            </a:r>
          </a:p>
          <a:p>
            <a:pPr algn="ctr"/>
            <a:r>
              <a:rPr lang="en-US" altLang="ko-KR" sz="5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? </a:t>
            </a:r>
            <a:r>
              <a:rPr lang="ko-KR" altLang="en-US" sz="5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뭔 </a:t>
            </a:r>
            <a:r>
              <a:rPr lang="ko-KR" altLang="en-US" sz="54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소리지</a:t>
            </a:r>
            <a:r>
              <a:rPr lang="en-US" altLang="ko-KR" sz="5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????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713B92-3ACC-4328-A7FD-BD8E68E5A6B5}"/>
              </a:ext>
            </a:extLst>
          </p:cNvPr>
          <p:cNvSpPr txBox="1"/>
          <p:nvPr/>
        </p:nvSpPr>
        <p:spPr>
          <a:xfrm>
            <a:off x="618360" y="2593964"/>
            <a:ext cx="1043416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(</a:t>
            </a:r>
            <a:r>
              <a:rPr lang="ko-KR" altLang="en-US" sz="5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펑펑 </a:t>
            </a:r>
            <a:r>
              <a:rPr lang="ko-KR" altLang="en-US" sz="54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콰직</a:t>
            </a:r>
            <a:r>
              <a:rPr lang="ko-KR" altLang="en-US" sz="5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 꽝 </a:t>
            </a:r>
            <a:r>
              <a:rPr lang="ko-KR" altLang="en-US" sz="54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풍펑</a:t>
            </a:r>
            <a:r>
              <a:rPr lang="ko-KR" altLang="en-US" sz="5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 </a:t>
            </a:r>
            <a:r>
              <a:rPr lang="ko-KR" altLang="en-US" sz="54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ㅍㅍㅍ펑</a:t>
            </a:r>
            <a:r>
              <a:rPr lang="en-US" altLang="ko-KR" sz="5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!!!!)</a:t>
            </a:r>
          </a:p>
          <a:p>
            <a:pPr algn="ctr"/>
            <a:r>
              <a:rPr lang="en-US" altLang="ko-KR" sz="5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??????????????????</a:t>
            </a:r>
          </a:p>
        </p:txBody>
      </p:sp>
    </p:spTree>
    <p:extLst>
      <p:ext uri="{BB962C8B-B14F-4D97-AF65-F5344CB8AC3E}">
        <p14:creationId xmlns:p14="http://schemas.microsoft.com/office/powerpoint/2010/main" val="290064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건물, 실외, 도로, 도시이(가) 표시된 사진&#10;&#10;자동 생성된 설명">
            <a:extLst>
              <a:ext uri="{FF2B5EF4-FFF2-40B4-BE49-F238E27FC236}">
                <a16:creationId xmlns:a16="http://schemas.microsoft.com/office/drawing/2014/main" id="{8C002F34-ACB0-4B10-9920-BEA5379DEA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21110" y="0"/>
            <a:ext cx="12713110" cy="7034588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58F8CE23-575A-4B36-AD40-00D568E2BCE6}"/>
              </a:ext>
            </a:extLst>
          </p:cNvPr>
          <p:cNvSpPr/>
          <p:nvPr/>
        </p:nvSpPr>
        <p:spPr>
          <a:xfrm>
            <a:off x="-521111" y="-176588"/>
            <a:ext cx="12713110" cy="7034588"/>
          </a:xfrm>
          <a:prstGeom prst="rect">
            <a:avLst/>
          </a:prstGeom>
          <a:solidFill>
            <a:schemeClr val="tx1">
              <a:alpha val="7800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C1830FE-55F4-4E70-B296-1C9D98533DF7}"/>
              </a:ext>
            </a:extLst>
          </p:cNvPr>
          <p:cNvSpPr txBox="1"/>
          <p:nvPr/>
        </p:nvSpPr>
        <p:spPr>
          <a:xfrm>
            <a:off x="618360" y="2593964"/>
            <a:ext cx="1043416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아니 층간소음이 무슨</a:t>
            </a:r>
            <a:r>
              <a:rPr lang="en-US" altLang="ko-KR" sz="5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…;;;;;;</a:t>
            </a:r>
          </a:p>
          <a:p>
            <a:pPr algn="ctr"/>
            <a:r>
              <a:rPr lang="en-US" altLang="ko-KR" sz="5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(</a:t>
            </a:r>
            <a:r>
              <a:rPr lang="ko-KR" altLang="en-US" sz="5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결심을 굳히고</a:t>
            </a:r>
            <a:r>
              <a:rPr lang="en-US" altLang="ko-KR" sz="5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) </a:t>
            </a:r>
            <a:r>
              <a:rPr lang="ko-KR" altLang="en-US" sz="5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안되겠다</a:t>
            </a:r>
            <a:r>
              <a:rPr lang="en-US" altLang="ko-KR" sz="5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!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713B92-3ACC-4328-A7FD-BD8E68E5A6B5}"/>
              </a:ext>
            </a:extLst>
          </p:cNvPr>
          <p:cNvSpPr txBox="1"/>
          <p:nvPr/>
        </p:nvSpPr>
        <p:spPr>
          <a:xfrm>
            <a:off x="618360" y="2551837"/>
            <a:ext cx="1043416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이건 직접 찾아가서 말해야</a:t>
            </a:r>
            <a:r>
              <a:rPr lang="en-US" altLang="ko-KR" sz="5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 </a:t>
            </a:r>
            <a:r>
              <a:rPr lang="ko-KR" altLang="en-US" sz="5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돼</a:t>
            </a:r>
            <a:r>
              <a:rPr lang="en-US" altLang="ko-KR" sz="5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.</a:t>
            </a:r>
          </a:p>
          <a:p>
            <a:pPr algn="ctr"/>
            <a:r>
              <a:rPr lang="ko-KR" altLang="en-US" sz="54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윗</a:t>
            </a:r>
            <a:r>
              <a:rPr lang="ko-KR" altLang="en-US" sz="5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 집에 한 번 올라가보자</a:t>
            </a:r>
            <a:r>
              <a:rPr lang="en-US" altLang="ko-KR" sz="5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565169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8E587882-B4F7-4063-8DB9-0939D5F75B6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106"/>
          <a:stretch/>
        </p:blipFill>
        <p:spPr>
          <a:xfrm>
            <a:off x="-152400" y="-176588"/>
            <a:ext cx="12344400" cy="7034588"/>
          </a:xfrm>
          <a:prstGeom prst="rect">
            <a:avLst/>
          </a:prstGeom>
        </p:spPr>
      </p:pic>
      <p:sp>
        <p:nvSpPr>
          <p:cNvPr id="63" name="직사각형 62">
            <a:extLst>
              <a:ext uri="{FF2B5EF4-FFF2-40B4-BE49-F238E27FC236}">
                <a16:creationId xmlns:a16="http://schemas.microsoft.com/office/drawing/2014/main" id="{00F2DE91-60B3-4189-AC7F-3A93D616B273}"/>
              </a:ext>
            </a:extLst>
          </p:cNvPr>
          <p:cNvSpPr/>
          <p:nvPr/>
        </p:nvSpPr>
        <p:spPr>
          <a:xfrm>
            <a:off x="-152400" y="-176588"/>
            <a:ext cx="12344400" cy="7034588"/>
          </a:xfrm>
          <a:prstGeom prst="rect">
            <a:avLst/>
          </a:prstGeom>
          <a:solidFill>
            <a:schemeClr val="tx1">
              <a:alpha val="7800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3436FB57-3796-435F-9997-15BF642D4CCA}"/>
              </a:ext>
            </a:extLst>
          </p:cNvPr>
          <p:cNvGrpSpPr/>
          <p:nvPr/>
        </p:nvGrpSpPr>
        <p:grpSpPr>
          <a:xfrm>
            <a:off x="0" y="2659832"/>
            <a:ext cx="12192000" cy="1361748"/>
            <a:chOff x="200782" y="649936"/>
            <a:chExt cx="6389626" cy="1361748"/>
          </a:xfrm>
        </p:grpSpPr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D05904AF-4211-4DE9-AE66-F1BD07AB739F}"/>
                </a:ext>
              </a:extLst>
            </p:cNvPr>
            <p:cNvSpPr/>
            <p:nvPr/>
          </p:nvSpPr>
          <p:spPr>
            <a:xfrm>
              <a:off x="200782" y="1065566"/>
              <a:ext cx="6389626" cy="829176"/>
            </a:xfrm>
            <a:prstGeom prst="rect">
              <a:avLst/>
            </a:prstGeom>
            <a:solidFill>
              <a:srgbClr val="C00000">
                <a:alpha val="78000"/>
              </a:srgbClr>
            </a:solidFill>
            <a:ln>
              <a:solidFill>
                <a:schemeClr val="accent1">
                  <a:shade val="50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ABEAA26D-BD1C-47D9-9E5E-3A644CE2199E}"/>
                </a:ext>
              </a:extLst>
            </p:cNvPr>
            <p:cNvGrpSpPr/>
            <p:nvPr/>
          </p:nvGrpSpPr>
          <p:grpSpPr>
            <a:xfrm>
              <a:off x="242468" y="649936"/>
              <a:ext cx="6224943" cy="1361748"/>
              <a:chOff x="242468" y="649936"/>
              <a:chExt cx="6224943" cy="1361748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79F7B40-A588-4426-A599-F057974B4BAE}"/>
                  </a:ext>
                </a:extLst>
              </p:cNvPr>
              <p:cNvSpPr txBox="1"/>
              <p:nvPr/>
            </p:nvSpPr>
            <p:spPr>
              <a:xfrm>
                <a:off x="242468" y="1088354"/>
                <a:ext cx="6224943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54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210 맨발의청춘 R" panose="02020603020101020101" pitchFamily="18" charset="-127"/>
                    <a:ea typeface="210 맨발의청춘 R" panose="02020603020101020101" pitchFamily="18" charset="-127"/>
                  </a:rPr>
                  <a:t>게임 </a:t>
                </a:r>
                <a:r>
                  <a:rPr lang="en-US" altLang="ko-KR" sz="54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210 맨발의청춘 R" panose="02020603020101020101" pitchFamily="18" charset="-127"/>
                    <a:ea typeface="210 맨발의청춘 R" panose="02020603020101020101" pitchFamily="18" charset="-127"/>
                  </a:rPr>
                  <a:t>『</a:t>
                </a:r>
                <a:r>
                  <a:rPr lang="ko-KR" altLang="en-US" sz="54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210 맨발의청춘 R" panose="02020603020101020101" pitchFamily="18" charset="-127"/>
                    <a:ea typeface="210 맨발의청춘 R" panose="02020603020101020101" pitchFamily="18" charset="-127"/>
                  </a:rPr>
                  <a:t>정당방위</a:t>
                </a:r>
                <a:r>
                  <a:rPr lang="en-US" altLang="ko-KR" sz="48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210 맨발의청춘 R" panose="02020603020101020101" pitchFamily="18" charset="-127"/>
                    <a:ea typeface="210 맨발의청춘 R" panose="02020603020101020101" pitchFamily="18" charset="-127"/>
                  </a:rPr>
                  <a:t>: </a:t>
                </a:r>
                <a:r>
                  <a:rPr lang="ko-KR" altLang="en-US" sz="36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210 맨발의청춘 R" panose="02020603020101020101" pitchFamily="18" charset="-127"/>
                    <a:ea typeface="210 맨발의청춘 R" panose="02020603020101020101" pitchFamily="18" charset="-127"/>
                  </a:rPr>
                  <a:t>이거 정당방위 맞는데요</a:t>
                </a:r>
                <a:r>
                  <a:rPr lang="en-US" altLang="ko-KR" sz="36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210 맨발의청춘 R" panose="02020603020101020101" pitchFamily="18" charset="-127"/>
                    <a:ea typeface="210 맨발의청춘 R" panose="02020603020101020101" pitchFamily="18" charset="-127"/>
                  </a:rPr>
                  <a:t>?</a:t>
                </a:r>
                <a:r>
                  <a:rPr lang="en-US" altLang="ko-KR" sz="54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210 맨발의청춘 R" panose="02020603020101020101" pitchFamily="18" charset="-127"/>
                    <a:ea typeface="210 맨발의청춘 R" panose="02020603020101020101" pitchFamily="18" charset="-127"/>
                  </a:rPr>
                  <a:t>』</a:t>
                </a:r>
                <a:r>
                  <a:rPr lang="en-US" altLang="ko-KR" sz="32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210 맨발의청춘 R" panose="02020603020101020101" pitchFamily="18" charset="-127"/>
                    <a:ea typeface="210 맨발의청춘 R" panose="02020603020101020101" pitchFamily="18" charset="-127"/>
                  </a:rPr>
                  <a:t> </a:t>
                </a:r>
                <a:r>
                  <a:rPr lang="ko-KR" altLang="en-US" sz="40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210 맨발의청춘 R" panose="02020603020101020101" pitchFamily="18" charset="-127"/>
                    <a:ea typeface="210 맨발의청춘 R" panose="02020603020101020101" pitchFamily="18" charset="-127"/>
                  </a:rPr>
                  <a:t>시작발표</a:t>
                </a:r>
                <a:endParaRPr lang="ko-KR" altLang="en-US" sz="54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210 맨발의청춘 R" panose="02020603020101020101" pitchFamily="18" charset="-127"/>
                  <a:ea typeface="210 맨발의청춘 R" panose="02020603020101020101" pitchFamily="18" charset="-127"/>
                </a:endParaRPr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95F365F5-3771-4DD7-B25E-3C2D20E61222}"/>
                  </a:ext>
                </a:extLst>
              </p:cNvPr>
              <p:cNvSpPr txBox="1"/>
              <p:nvPr/>
            </p:nvSpPr>
            <p:spPr>
              <a:xfrm>
                <a:off x="414844" y="649936"/>
                <a:ext cx="205226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4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210 맨발의청춘 R" panose="02020603020101020101" pitchFamily="18" charset="-127"/>
                    <a:ea typeface="210 맨발의청춘 R" panose="02020603020101020101" pitchFamily="18" charset="-127"/>
                  </a:rPr>
                  <a:t>WAP</a:t>
                </a:r>
                <a:r>
                  <a:rPr lang="ko-KR" altLang="en-US" sz="24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210 맨발의청춘 R" panose="02020603020101020101" pitchFamily="18" charset="-127"/>
                    <a:ea typeface="210 맨발의청춘 R" panose="02020603020101020101" pitchFamily="18" charset="-127"/>
                  </a:rPr>
                  <a:t> </a:t>
                </a:r>
                <a:r>
                  <a:rPr lang="en-US" altLang="ko-KR" sz="24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210 맨발의청춘 R" panose="02020603020101020101" pitchFamily="18" charset="-127"/>
                    <a:ea typeface="210 맨발의청춘 R" panose="02020603020101020101" pitchFamily="18" charset="-127"/>
                  </a:rPr>
                  <a:t>2019 1</a:t>
                </a:r>
                <a:r>
                  <a:rPr lang="ko-KR" altLang="en-US" sz="24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210 맨발의청춘 R" panose="02020603020101020101" pitchFamily="18" charset="-127"/>
                    <a:ea typeface="210 맨발의청춘 R" panose="02020603020101020101" pitchFamily="18" charset="-127"/>
                  </a:rPr>
                  <a:t>학기</a:t>
                </a:r>
                <a:r>
                  <a:rPr lang="en-US" altLang="ko-KR" sz="24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210 맨발의청춘 R" panose="02020603020101020101" pitchFamily="18" charset="-127"/>
                    <a:ea typeface="210 맨발의청춘 R" panose="02020603020101020101" pitchFamily="18" charset="-127"/>
                  </a:rPr>
                  <a:t> </a:t>
                </a:r>
                <a:r>
                  <a:rPr lang="ko-KR" altLang="en-US" sz="24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210 맨발의청춘 R" panose="02020603020101020101" pitchFamily="18" charset="-127"/>
                    <a:ea typeface="210 맨발의청춘 R" panose="02020603020101020101" pitchFamily="18" charset="-127"/>
                  </a:rPr>
                  <a:t>시작발표</a:t>
                </a:r>
              </a:p>
            </p:txBody>
          </p:sp>
        </p:grp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0D8A4A5-1A49-49A3-BC93-5F2C29C98146}"/>
              </a:ext>
            </a:extLst>
          </p:cNvPr>
          <p:cNvGrpSpPr/>
          <p:nvPr/>
        </p:nvGrpSpPr>
        <p:grpSpPr>
          <a:xfrm>
            <a:off x="7946714" y="5984850"/>
            <a:ext cx="3919594" cy="824664"/>
            <a:chOff x="4874441" y="4473571"/>
            <a:chExt cx="3919594" cy="824664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86F8FEB-139C-4B6A-9AC1-AF3AAF31706A}"/>
                </a:ext>
              </a:extLst>
            </p:cNvPr>
            <p:cNvSpPr txBox="1"/>
            <p:nvPr/>
          </p:nvSpPr>
          <p:spPr>
            <a:xfrm>
              <a:off x="4874441" y="4621386"/>
              <a:ext cx="174278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800" dirty="0">
                  <a:ln>
                    <a:solidFill>
                      <a:schemeClr val="accent1">
                        <a:alpha val="1000"/>
                      </a:schemeClr>
                    </a:solidFill>
                  </a:ln>
                  <a:solidFill>
                    <a:schemeClr val="bg1"/>
                  </a:solidFill>
                  <a:latin typeface="210 맨발의청춘 R" panose="02020603020101020101" pitchFamily="18" charset="-127"/>
                  <a:ea typeface="210 맨발의청춘 R" panose="02020603020101020101" pitchFamily="18" charset="-127"/>
                </a:rPr>
                <a:t>1901-7</a:t>
              </a:r>
              <a:r>
                <a:rPr lang="ko-KR" altLang="en-US" sz="2800" dirty="0">
                  <a:ln>
                    <a:solidFill>
                      <a:schemeClr val="accent1">
                        <a:alpha val="1000"/>
                      </a:schemeClr>
                    </a:solidFill>
                  </a:ln>
                  <a:solidFill>
                    <a:schemeClr val="bg1"/>
                  </a:solidFill>
                  <a:latin typeface="210 맨발의청춘 R" panose="02020603020101020101" pitchFamily="18" charset="-127"/>
                  <a:ea typeface="210 맨발의청춘 R" panose="02020603020101020101" pitchFamily="18" charset="-127"/>
                </a:rPr>
                <a:t>조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C75F5F4-CCA7-4D65-BA86-D5672F7EF957}"/>
                </a:ext>
              </a:extLst>
            </p:cNvPr>
            <p:cNvSpPr txBox="1"/>
            <p:nvPr/>
          </p:nvSpPr>
          <p:spPr>
            <a:xfrm>
              <a:off x="6565945" y="4473571"/>
              <a:ext cx="12533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>
                  <a:ln>
                    <a:solidFill>
                      <a:schemeClr val="accent1">
                        <a:alpha val="1000"/>
                      </a:schemeClr>
                    </a:solidFill>
                  </a:ln>
                  <a:solidFill>
                    <a:schemeClr val="bg1"/>
                  </a:solidFill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이정진 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39E1290-F58E-48B1-933C-3103B9D9EA87}"/>
                </a:ext>
              </a:extLst>
            </p:cNvPr>
            <p:cNvSpPr txBox="1"/>
            <p:nvPr/>
          </p:nvSpPr>
          <p:spPr>
            <a:xfrm>
              <a:off x="7534315" y="4477720"/>
              <a:ext cx="12533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 err="1">
                  <a:ln>
                    <a:solidFill>
                      <a:schemeClr val="accent1">
                        <a:alpha val="1000"/>
                      </a:schemeClr>
                    </a:solidFill>
                  </a:ln>
                  <a:solidFill>
                    <a:schemeClr val="bg1"/>
                  </a:solidFill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구교황</a:t>
              </a:r>
              <a:endParaRPr lang="ko-KR" altLang="en-US" sz="2400" dirty="0">
                <a:ln>
                  <a:solidFill>
                    <a:schemeClr val="accent1">
                      <a:alpha val="1000"/>
                    </a:schemeClr>
                  </a:solidFill>
                </a:ln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8DF3047-2A3A-4BB2-8D1F-0F4B650D108A}"/>
                </a:ext>
              </a:extLst>
            </p:cNvPr>
            <p:cNvSpPr txBox="1"/>
            <p:nvPr/>
          </p:nvSpPr>
          <p:spPr>
            <a:xfrm>
              <a:off x="6572295" y="4836570"/>
              <a:ext cx="12533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>
                  <a:ln>
                    <a:solidFill>
                      <a:schemeClr val="accent1">
                        <a:alpha val="1000"/>
                      </a:schemeClr>
                    </a:solidFill>
                  </a:ln>
                  <a:solidFill>
                    <a:schemeClr val="bg1"/>
                  </a:solidFill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김민수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D287DF7-0301-414C-93CD-1303561524B3}"/>
                </a:ext>
              </a:extLst>
            </p:cNvPr>
            <p:cNvSpPr txBox="1"/>
            <p:nvPr/>
          </p:nvSpPr>
          <p:spPr>
            <a:xfrm>
              <a:off x="7540664" y="4835366"/>
              <a:ext cx="12533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>
                  <a:ln>
                    <a:solidFill>
                      <a:schemeClr val="accent1">
                        <a:alpha val="1000"/>
                      </a:schemeClr>
                    </a:solidFill>
                  </a:ln>
                  <a:solidFill>
                    <a:schemeClr val="bg1"/>
                  </a:solidFill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김민준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421563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8E587882-B4F7-4063-8DB9-0939D5F75B6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106"/>
          <a:stretch/>
        </p:blipFill>
        <p:spPr>
          <a:xfrm>
            <a:off x="-152400" y="-176588"/>
            <a:ext cx="12344400" cy="7034588"/>
          </a:xfrm>
          <a:prstGeom prst="rect">
            <a:avLst/>
          </a:prstGeom>
        </p:spPr>
      </p:pic>
      <p:sp>
        <p:nvSpPr>
          <p:cNvPr id="63" name="직사각형 62">
            <a:extLst>
              <a:ext uri="{FF2B5EF4-FFF2-40B4-BE49-F238E27FC236}">
                <a16:creationId xmlns:a16="http://schemas.microsoft.com/office/drawing/2014/main" id="{00F2DE91-60B3-4189-AC7F-3A93D616B273}"/>
              </a:ext>
            </a:extLst>
          </p:cNvPr>
          <p:cNvSpPr/>
          <p:nvPr/>
        </p:nvSpPr>
        <p:spPr>
          <a:xfrm>
            <a:off x="-152400" y="-176588"/>
            <a:ext cx="12344400" cy="7034588"/>
          </a:xfrm>
          <a:prstGeom prst="rect">
            <a:avLst/>
          </a:prstGeom>
          <a:solidFill>
            <a:schemeClr val="tx1">
              <a:alpha val="7800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F6F92BB-922D-480C-BE87-A78B3A9C9734}"/>
              </a:ext>
            </a:extLst>
          </p:cNvPr>
          <p:cNvSpPr txBox="1"/>
          <p:nvPr/>
        </p:nvSpPr>
        <p:spPr>
          <a:xfrm>
            <a:off x="5197442" y="508428"/>
            <a:ext cx="17971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210 맨발의청춘 R" panose="02020603020101020101" pitchFamily="18" charset="-127"/>
                <a:ea typeface="210 맨발의청춘 R" panose="02020603020101020101" pitchFamily="18" charset="-127"/>
              </a:rPr>
              <a:t>목 차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B56D29A-2478-4194-A215-9C171770188E}"/>
              </a:ext>
            </a:extLst>
          </p:cNvPr>
          <p:cNvGrpSpPr/>
          <p:nvPr/>
        </p:nvGrpSpPr>
        <p:grpSpPr>
          <a:xfrm>
            <a:off x="4523784" y="1496725"/>
            <a:ext cx="3097323" cy="4688690"/>
            <a:chOff x="4896960" y="2204011"/>
            <a:chExt cx="3097323" cy="4688690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8CA53376-D114-4ED8-9DBB-277DD6DEF8B9}"/>
                </a:ext>
              </a:extLst>
            </p:cNvPr>
            <p:cNvGrpSpPr/>
            <p:nvPr/>
          </p:nvGrpSpPr>
          <p:grpSpPr>
            <a:xfrm>
              <a:off x="4896960" y="2845119"/>
              <a:ext cx="1776554" cy="1530691"/>
              <a:chOff x="4814732" y="2287143"/>
              <a:chExt cx="1776554" cy="1530691"/>
            </a:xfrm>
          </p:grpSpPr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2F82999-16EC-4518-9259-9B9F6ED31228}"/>
                  </a:ext>
                </a:extLst>
              </p:cNvPr>
              <p:cNvSpPr txBox="1"/>
              <p:nvPr/>
            </p:nvSpPr>
            <p:spPr>
              <a:xfrm>
                <a:off x="4814732" y="2287143"/>
                <a:ext cx="177003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32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210 맨발의청춘 L" panose="02020603020101020101" pitchFamily="18" charset="-127"/>
                    <a:ea typeface="210 맨발의청춘 L" panose="02020603020101020101" pitchFamily="18" charset="-127"/>
                  </a:rPr>
                  <a:t>게임 소개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F5B9E49-49ED-4C9D-8B72-65642DF7AAB0}"/>
                  </a:ext>
                </a:extLst>
              </p:cNvPr>
              <p:cNvSpPr txBox="1"/>
              <p:nvPr/>
            </p:nvSpPr>
            <p:spPr>
              <a:xfrm>
                <a:off x="5209176" y="2749779"/>
                <a:ext cx="87716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0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210 맨발의청춘 L" panose="02020603020101020101" pitchFamily="18" charset="-127"/>
                    <a:ea typeface="210 맨발의청춘 L" panose="02020603020101020101" pitchFamily="18" charset="-127"/>
                  </a:rPr>
                  <a:t>1)</a:t>
                </a:r>
                <a:r>
                  <a:rPr lang="ko-KR" altLang="en-US" sz="20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210 맨발의청춘 L" panose="02020603020101020101" pitchFamily="18" charset="-127"/>
                    <a:ea typeface="210 맨발의청춘 L" panose="02020603020101020101" pitchFamily="18" charset="-127"/>
                  </a:rPr>
                  <a:t>장르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D2A71F2-3D95-40A5-8A11-B312AC9AC0C8}"/>
                  </a:ext>
                </a:extLst>
              </p:cNvPr>
              <p:cNvSpPr txBox="1"/>
              <p:nvPr/>
            </p:nvSpPr>
            <p:spPr>
              <a:xfrm>
                <a:off x="5209176" y="3086107"/>
                <a:ext cx="137569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0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210 맨발의청춘 L" panose="02020603020101020101" pitchFamily="18" charset="-127"/>
                    <a:ea typeface="210 맨발의청춘 L" panose="02020603020101020101" pitchFamily="18" charset="-127"/>
                  </a:rPr>
                  <a:t>2)</a:t>
                </a:r>
                <a:r>
                  <a:rPr lang="ko-KR" altLang="en-US" sz="20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210 맨발의청춘 L" panose="02020603020101020101" pitchFamily="18" charset="-127"/>
                    <a:ea typeface="210 맨발의청춘 L" panose="02020603020101020101" pitchFamily="18" charset="-127"/>
                  </a:rPr>
                  <a:t>진행방식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3A124BB-8326-4B3E-995E-36DF07F41B4E}"/>
                  </a:ext>
                </a:extLst>
              </p:cNvPr>
              <p:cNvSpPr txBox="1"/>
              <p:nvPr/>
            </p:nvSpPr>
            <p:spPr>
              <a:xfrm>
                <a:off x="5209176" y="3417724"/>
                <a:ext cx="138211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0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210 맨발의청춘 L" panose="02020603020101020101" pitchFamily="18" charset="-127"/>
                    <a:ea typeface="210 맨발의청춘 L" panose="02020603020101020101" pitchFamily="18" charset="-127"/>
                  </a:rPr>
                  <a:t>3)</a:t>
                </a:r>
                <a:r>
                  <a:rPr lang="ko-KR" altLang="en-US" sz="20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210 맨발의청춘 L" panose="02020603020101020101" pitchFamily="18" charset="-127"/>
                    <a:ea typeface="210 맨발의청춘 L" panose="02020603020101020101" pitchFamily="18" charset="-127"/>
                  </a:rPr>
                  <a:t>흥미요소</a:t>
                </a:r>
              </a:p>
            </p:txBody>
          </p:sp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BC07BB3-3302-4ECE-BBEF-9CB8274155D9}"/>
                </a:ext>
              </a:extLst>
            </p:cNvPr>
            <p:cNvSpPr txBox="1"/>
            <p:nvPr/>
          </p:nvSpPr>
          <p:spPr>
            <a:xfrm>
              <a:off x="4896960" y="2204011"/>
              <a:ext cx="309732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개발 목적 및 동기</a:t>
              </a:r>
            </a:p>
          </p:txBody>
        </p: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16A71EE4-18DD-4CDB-A562-A56125D8CDD1}"/>
                </a:ext>
              </a:extLst>
            </p:cNvPr>
            <p:cNvGrpSpPr/>
            <p:nvPr/>
          </p:nvGrpSpPr>
          <p:grpSpPr>
            <a:xfrm>
              <a:off x="4896960" y="4420721"/>
              <a:ext cx="2632557" cy="1835791"/>
              <a:chOff x="4815654" y="3876842"/>
              <a:chExt cx="2632557" cy="1835791"/>
            </a:xfrm>
          </p:grpSpPr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C0933811-1AB4-4564-B6DA-E9251E3158A4}"/>
                  </a:ext>
                </a:extLst>
              </p:cNvPr>
              <p:cNvSpPr txBox="1"/>
              <p:nvPr/>
            </p:nvSpPr>
            <p:spPr>
              <a:xfrm>
                <a:off x="4815654" y="3876842"/>
                <a:ext cx="1659430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32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210 맨발의청춘 L" panose="02020603020101020101" pitchFamily="18" charset="-127"/>
                    <a:ea typeface="210 맨발의청춘 L" panose="02020603020101020101" pitchFamily="18" charset="-127"/>
                  </a:rPr>
                  <a:t>개발사항</a:t>
                </a:r>
              </a:p>
            </p:txBody>
          </p:sp>
          <p:grpSp>
            <p:nvGrpSpPr>
              <p:cNvPr id="2" name="그룹 1">
                <a:extLst>
                  <a:ext uri="{FF2B5EF4-FFF2-40B4-BE49-F238E27FC236}">
                    <a16:creationId xmlns:a16="http://schemas.microsoft.com/office/drawing/2014/main" id="{D096DD3F-F9A6-4991-8A2B-C3E4CD0FA90E}"/>
                  </a:ext>
                </a:extLst>
              </p:cNvPr>
              <p:cNvGrpSpPr/>
              <p:nvPr/>
            </p:nvGrpSpPr>
            <p:grpSpPr>
              <a:xfrm>
                <a:off x="5210098" y="4364935"/>
                <a:ext cx="2238113" cy="1347698"/>
                <a:chOff x="4861753" y="4219794"/>
                <a:chExt cx="2238113" cy="1347698"/>
              </a:xfrm>
            </p:grpSpPr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C6A711F9-2BBE-41C0-9B20-E0F6ABFB6C24}"/>
                    </a:ext>
                  </a:extLst>
                </p:cNvPr>
                <p:cNvSpPr txBox="1"/>
                <p:nvPr/>
              </p:nvSpPr>
              <p:spPr>
                <a:xfrm>
                  <a:off x="4861753" y="4219794"/>
                  <a:ext cx="2238113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2000" dirty="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210 맨발의청춘 L" panose="02020603020101020101" pitchFamily="18" charset="-127"/>
                      <a:ea typeface="210 맨발의청춘 L" panose="02020603020101020101" pitchFamily="18" charset="-127"/>
                    </a:rPr>
                    <a:t>1)</a:t>
                  </a:r>
                  <a:r>
                    <a:rPr lang="ko-KR" altLang="en-US" sz="2000" dirty="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210 맨발의청춘 L" panose="02020603020101020101" pitchFamily="18" charset="-127"/>
                      <a:ea typeface="210 맨발의청춘 L" panose="02020603020101020101" pitchFamily="18" charset="-127"/>
                    </a:rPr>
                    <a:t>개발 도구 및 언어</a:t>
                  </a:r>
                </a:p>
              </p:txBody>
            </p:sp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1460C2CF-DEF1-4EB4-BCAC-6AB34BCC2081}"/>
                    </a:ext>
                  </a:extLst>
                </p:cNvPr>
                <p:cNvSpPr txBox="1"/>
                <p:nvPr/>
              </p:nvSpPr>
              <p:spPr>
                <a:xfrm>
                  <a:off x="4861753" y="4535657"/>
                  <a:ext cx="1144865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2000" dirty="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210 맨발의청춘 L" panose="02020603020101020101" pitchFamily="18" charset="-127"/>
                      <a:ea typeface="210 맨발의청춘 L" panose="02020603020101020101" pitchFamily="18" charset="-127"/>
                    </a:rPr>
                    <a:t>2)</a:t>
                  </a:r>
                  <a:r>
                    <a:rPr lang="ko-KR" altLang="en-US" sz="2000" dirty="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210 맨발의청춘 L" panose="02020603020101020101" pitchFamily="18" charset="-127"/>
                      <a:ea typeface="210 맨발의청춘 L" panose="02020603020101020101" pitchFamily="18" charset="-127"/>
                    </a:rPr>
                    <a:t>순서도</a:t>
                  </a:r>
                </a:p>
              </p:txBody>
            </p: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E3395143-275E-48D4-BDEE-D55ED4C75859}"/>
                    </a:ext>
                  </a:extLst>
                </p:cNvPr>
                <p:cNvSpPr txBox="1"/>
                <p:nvPr/>
              </p:nvSpPr>
              <p:spPr>
                <a:xfrm>
                  <a:off x="4861753" y="4851520"/>
                  <a:ext cx="1382110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2000" dirty="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210 맨발의청춘 L" panose="02020603020101020101" pitchFamily="18" charset="-127"/>
                      <a:ea typeface="210 맨발의청춘 L" panose="02020603020101020101" pitchFamily="18" charset="-127"/>
                    </a:rPr>
                    <a:t>3)</a:t>
                  </a:r>
                  <a:r>
                    <a:rPr lang="ko-KR" altLang="en-US" sz="2000" dirty="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210 맨발의청춘 L" panose="02020603020101020101" pitchFamily="18" charset="-127"/>
                      <a:ea typeface="210 맨발의청춘 L" panose="02020603020101020101" pitchFamily="18" charset="-127"/>
                    </a:rPr>
                    <a:t>개발일정</a:t>
                  </a:r>
                </a:p>
              </p:txBody>
            </p:sp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9D5357C6-D004-4C1A-891D-3A19C530CB42}"/>
                    </a:ext>
                  </a:extLst>
                </p:cNvPr>
                <p:cNvSpPr txBox="1"/>
                <p:nvPr/>
              </p:nvSpPr>
              <p:spPr>
                <a:xfrm>
                  <a:off x="4861753" y="5167382"/>
                  <a:ext cx="1375698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2000" dirty="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210 맨발의청춘 L" panose="02020603020101020101" pitchFamily="18" charset="-127"/>
                      <a:ea typeface="210 맨발의청춘 L" panose="02020603020101020101" pitchFamily="18" charset="-127"/>
                    </a:rPr>
                    <a:t>4)</a:t>
                  </a:r>
                  <a:r>
                    <a:rPr lang="ko-KR" altLang="en-US" sz="2000" dirty="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210 맨발의청춘 L" panose="02020603020101020101" pitchFamily="18" charset="-127"/>
                      <a:ea typeface="210 맨발의청춘 L" panose="02020603020101020101" pitchFamily="18" charset="-127"/>
                    </a:rPr>
                    <a:t>유사게임</a:t>
                  </a:r>
                </a:p>
              </p:txBody>
            </p:sp>
          </p:grp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5660A61E-1EE1-4D09-95C9-CF568029582E}"/>
                </a:ext>
              </a:extLst>
            </p:cNvPr>
            <p:cNvSpPr txBox="1"/>
            <p:nvPr/>
          </p:nvSpPr>
          <p:spPr>
            <a:xfrm>
              <a:off x="4896960" y="6307926"/>
              <a:ext cx="109677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QnA</a:t>
              </a:r>
              <a:endParaRPr lang="ko-KR" altLang="en-US" sz="3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endParaRP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A2CD7828-7D74-4A21-BC8E-F4F3803C622F}"/>
              </a:ext>
            </a:extLst>
          </p:cNvPr>
          <p:cNvGrpSpPr/>
          <p:nvPr/>
        </p:nvGrpSpPr>
        <p:grpSpPr>
          <a:xfrm>
            <a:off x="2426485" y="2235714"/>
            <a:ext cx="7339031" cy="3314179"/>
            <a:chOff x="886577" y="3579508"/>
            <a:chExt cx="11756672" cy="869004"/>
          </a:xfrm>
        </p:grpSpPr>
        <p:sp>
          <p:nvSpPr>
            <p:cNvPr id="39" name="Заголовок 1">
              <a:extLst>
                <a:ext uri="{FF2B5EF4-FFF2-40B4-BE49-F238E27FC236}">
                  <a16:creationId xmlns:a16="http://schemas.microsoft.com/office/drawing/2014/main" id="{B37504D5-52BB-4B9B-9E68-CDF0439DD58E}"/>
                </a:ext>
              </a:extLst>
            </p:cNvPr>
            <p:cNvSpPr txBox="1">
              <a:spLocks/>
            </p:cNvSpPr>
            <p:nvPr/>
          </p:nvSpPr>
          <p:spPr>
            <a:xfrm>
              <a:off x="886577" y="3579508"/>
              <a:ext cx="1131041" cy="869004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 fontAlgn="base">
                <a:lnSpc>
                  <a:spcPct val="100000"/>
                </a:lnSpc>
              </a:pPr>
              <a:r>
                <a:rPr lang="en-US" altLang="ko-KR" sz="44800" b="1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코어 고딕 E 1 Thin" panose="020B0403030302020204" pitchFamily="34" charset="-127"/>
                  <a:ea typeface="코어 고딕 E 1 Thin" panose="020B0403030302020204" pitchFamily="34" charset="-127"/>
                </a:rPr>
                <a:t>[</a:t>
              </a:r>
            </a:p>
          </p:txBody>
        </p:sp>
        <p:sp>
          <p:nvSpPr>
            <p:cNvPr id="40" name="Заголовок 1">
              <a:extLst>
                <a:ext uri="{FF2B5EF4-FFF2-40B4-BE49-F238E27FC236}">
                  <a16:creationId xmlns:a16="http://schemas.microsoft.com/office/drawing/2014/main" id="{A7BC1E9B-8BD6-4FAD-91D9-CAF4E37595E4}"/>
                </a:ext>
              </a:extLst>
            </p:cNvPr>
            <p:cNvSpPr txBox="1">
              <a:spLocks/>
            </p:cNvSpPr>
            <p:nvPr/>
          </p:nvSpPr>
          <p:spPr>
            <a:xfrm>
              <a:off x="11436743" y="3579508"/>
              <a:ext cx="1206506" cy="869004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 fontAlgn="base">
                <a:lnSpc>
                  <a:spcPct val="100000"/>
                </a:lnSpc>
              </a:pPr>
              <a:r>
                <a:rPr lang="en-US" altLang="ko-KR" sz="44800" b="1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코어 고딕 E 1 Thin" panose="020B0403030302020204" pitchFamily="34" charset="-127"/>
                  <a:ea typeface="코어 고딕 E 1 Thin" panose="020B0403030302020204" pitchFamily="34" charset="-127"/>
                </a:rPr>
                <a:t>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473616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8E587882-B4F7-4063-8DB9-0939D5F75B6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106"/>
          <a:stretch/>
        </p:blipFill>
        <p:spPr>
          <a:xfrm>
            <a:off x="-152400" y="-176588"/>
            <a:ext cx="12344400" cy="7034588"/>
          </a:xfrm>
          <a:prstGeom prst="rect">
            <a:avLst/>
          </a:prstGeom>
        </p:spPr>
      </p:pic>
      <p:sp>
        <p:nvSpPr>
          <p:cNvPr id="63" name="직사각형 62">
            <a:extLst>
              <a:ext uri="{FF2B5EF4-FFF2-40B4-BE49-F238E27FC236}">
                <a16:creationId xmlns:a16="http://schemas.microsoft.com/office/drawing/2014/main" id="{00F2DE91-60B3-4189-AC7F-3A93D616B273}"/>
              </a:ext>
            </a:extLst>
          </p:cNvPr>
          <p:cNvSpPr/>
          <p:nvPr/>
        </p:nvSpPr>
        <p:spPr>
          <a:xfrm>
            <a:off x="-152400" y="-176588"/>
            <a:ext cx="12344400" cy="7034588"/>
          </a:xfrm>
          <a:prstGeom prst="rect">
            <a:avLst/>
          </a:prstGeom>
          <a:solidFill>
            <a:schemeClr val="tx1">
              <a:alpha val="8700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EBDF79D-3DBC-4DC6-B3C8-CE54FDB19123}"/>
              </a:ext>
            </a:extLst>
          </p:cNvPr>
          <p:cNvSpPr/>
          <p:nvPr/>
        </p:nvSpPr>
        <p:spPr>
          <a:xfrm>
            <a:off x="281044" y="257568"/>
            <a:ext cx="203201" cy="581633"/>
          </a:xfrm>
          <a:prstGeom prst="rect">
            <a:avLst/>
          </a:prstGeom>
          <a:solidFill>
            <a:schemeClr val="bg1">
              <a:lumMod val="95000"/>
              <a:alpha val="4300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4935ED3-7F15-45D4-A9AF-A3E97B63734F}"/>
              </a:ext>
            </a:extLst>
          </p:cNvPr>
          <p:cNvSpPr txBox="1"/>
          <p:nvPr/>
        </p:nvSpPr>
        <p:spPr>
          <a:xfrm>
            <a:off x="541395" y="257568"/>
            <a:ext cx="34660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개발 목적 및 동기</a:t>
            </a: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0DF3EB30-C073-4CE2-BCD7-E0A3F547474B}"/>
              </a:ext>
            </a:extLst>
          </p:cNvPr>
          <p:cNvGrpSpPr/>
          <p:nvPr/>
        </p:nvGrpSpPr>
        <p:grpSpPr>
          <a:xfrm>
            <a:off x="281044" y="4846812"/>
            <a:ext cx="5940063" cy="707886"/>
            <a:chOff x="2681354" y="4579416"/>
            <a:chExt cx="5940063" cy="707886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69E5159-79D7-4DE0-BE81-918BBCAE777F}"/>
                </a:ext>
              </a:extLst>
            </p:cNvPr>
            <p:cNvSpPr txBox="1"/>
            <p:nvPr/>
          </p:nvSpPr>
          <p:spPr>
            <a:xfrm>
              <a:off x="3326378" y="4693311"/>
              <a:ext cx="529503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게임을 클리어 할 수 있는 사람 찾기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F937964-C481-48EC-895C-B3F93CF08CF4}"/>
                </a:ext>
              </a:extLst>
            </p:cNvPr>
            <p:cNvSpPr txBox="1"/>
            <p:nvPr/>
          </p:nvSpPr>
          <p:spPr>
            <a:xfrm>
              <a:off x="2681354" y="4579416"/>
              <a:ext cx="120650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en-US" altLang="ko-KR" sz="4000" dirty="0">
                  <a:solidFill>
                    <a:srgbClr val="C00000"/>
                  </a:solidFill>
                </a:rPr>
                <a:t> </a:t>
              </a:r>
              <a:endParaRPr lang="ko-KR" altLang="en-US" sz="4000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F882DC3E-A472-4D5D-B622-4EA8688DF698}"/>
              </a:ext>
            </a:extLst>
          </p:cNvPr>
          <p:cNvGrpSpPr/>
          <p:nvPr/>
        </p:nvGrpSpPr>
        <p:grpSpPr>
          <a:xfrm>
            <a:off x="281044" y="3709021"/>
            <a:ext cx="6437442" cy="707886"/>
            <a:chOff x="2381144" y="3918746"/>
            <a:chExt cx="6437442" cy="707886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E8E7E7E-FB37-47A4-8620-2A48D4CC0489}"/>
                </a:ext>
              </a:extLst>
            </p:cNvPr>
            <p:cNvSpPr txBox="1"/>
            <p:nvPr/>
          </p:nvSpPr>
          <p:spPr>
            <a:xfrm>
              <a:off x="3068294" y="4058830"/>
              <a:ext cx="575029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극한의 컨트롤을 자랑할 만한 게임제작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289AC057-42EA-4CB1-8EE6-ED86D72FB29F}"/>
                </a:ext>
              </a:extLst>
            </p:cNvPr>
            <p:cNvSpPr txBox="1"/>
            <p:nvPr/>
          </p:nvSpPr>
          <p:spPr>
            <a:xfrm>
              <a:off x="2381144" y="3918746"/>
              <a:ext cx="120650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en-US" altLang="ko-KR" sz="4000" dirty="0">
                  <a:solidFill>
                    <a:srgbClr val="C00000"/>
                  </a:solidFill>
                </a:rPr>
                <a:t> </a:t>
              </a:r>
              <a:endParaRPr lang="ko-KR" altLang="en-US" sz="4000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D35DBBBD-BF7A-46A4-8CBE-F82BD164E882}"/>
              </a:ext>
            </a:extLst>
          </p:cNvPr>
          <p:cNvGrpSpPr/>
          <p:nvPr/>
        </p:nvGrpSpPr>
        <p:grpSpPr>
          <a:xfrm>
            <a:off x="281044" y="2612713"/>
            <a:ext cx="6708537" cy="707886"/>
            <a:chOff x="2249512" y="3357018"/>
            <a:chExt cx="6708537" cy="707886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2AF1CF9D-B42D-40AF-82AF-285A69F7CE10}"/>
                </a:ext>
              </a:extLst>
            </p:cNvPr>
            <p:cNvSpPr txBox="1"/>
            <p:nvPr/>
          </p:nvSpPr>
          <p:spPr>
            <a:xfrm>
              <a:off x="2883950" y="3465830"/>
              <a:ext cx="607409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사람들에게 게임으로 즐거움과 고통 선사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3285B870-75F1-4505-912C-C237C25F9001}"/>
                </a:ext>
              </a:extLst>
            </p:cNvPr>
            <p:cNvSpPr txBox="1"/>
            <p:nvPr/>
          </p:nvSpPr>
          <p:spPr>
            <a:xfrm>
              <a:off x="2249512" y="3357018"/>
              <a:ext cx="120650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en-US" altLang="ko-KR" sz="4000" dirty="0">
                  <a:solidFill>
                    <a:srgbClr val="C00000"/>
                  </a:solidFill>
                </a:rPr>
                <a:t> </a:t>
              </a:r>
              <a:endParaRPr lang="ko-KR" altLang="en-US" sz="4000" dirty="0">
                <a:solidFill>
                  <a:srgbClr val="C00000"/>
                </a:solidFill>
              </a:endParaRPr>
            </a:p>
          </p:txBody>
        </p:sp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73FF254-BEFE-404A-93BA-05BABD472B0C}"/>
              </a:ext>
            </a:extLst>
          </p:cNvPr>
          <p:cNvSpPr/>
          <p:nvPr/>
        </p:nvSpPr>
        <p:spPr>
          <a:xfrm>
            <a:off x="11469743" y="6323599"/>
            <a:ext cx="463552" cy="58163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1</a:t>
            </a:r>
            <a:endParaRPr lang="ko-KR" altLang="en-US" sz="2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74A9A66-E872-4F09-83C0-B4F731234E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1395" y="1314315"/>
            <a:ext cx="3466013" cy="1869546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E2E51D5-0A89-44DA-88C1-4CA52E5433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3730" y="3525072"/>
            <a:ext cx="3466013" cy="2353214"/>
          </a:xfrm>
          <a:prstGeom prst="rect">
            <a:avLst/>
          </a:prstGeom>
          <a:ln>
            <a:noFill/>
          </a:ln>
          <a:effectLst/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1D15C73-DE54-479E-8874-E4117FD26DF3}"/>
              </a:ext>
            </a:extLst>
          </p:cNvPr>
          <p:cNvSpPr txBox="1"/>
          <p:nvPr/>
        </p:nvSpPr>
        <p:spPr>
          <a:xfrm>
            <a:off x="981848" y="1669490"/>
            <a:ext cx="4035079" cy="393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유니티를 이용한 게임 개발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D26BBA6-B4C8-4F91-B52C-5A89D939C637}"/>
              </a:ext>
            </a:extLst>
          </p:cNvPr>
          <p:cNvSpPr txBox="1"/>
          <p:nvPr/>
        </p:nvSpPr>
        <p:spPr>
          <a:xfrm>
            <a:off x="281044" y="1595977"/>
            <a:ext cx="1206506" cy="531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4000" dirty="0">
                <a:solidFill>
                  <a:srgbClr val="C00000"/>
                </a:solidFill>
              </a:rPr>
              <a:t> </a:t>
            </a:r>
            <a:endParaRPr lang="ko-KR" altLang="en-US" sz="40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93392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8E587882-B4F7-4063-8DB9-0939D5F75B6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106"/>
          <a:stretch/>
        </p:blipFill>
        <p:spPr>
          <a:xfrm>
            <a:off x="-152400" y="-176588"/>
            <a:ext cx="12344400" cy="7034588"/>
          </a:xfrm>
          <a:prstGeom prst="rect">
            <a:avLst/>
          </a:prstGeom>
        </p:spPr>
      </p:pic>
      <p:sp>
        <p:nvSpPr>
          <p:cNvPr id="63" name="직사각형 62">
            <a:extLst>
              <a:ext uri="{FF2B5EF4-FFF2-40B4-BE49-F238E27FC236}">
                <a16:creationId xmlns:a16="http://schemas.microsoft.com/office/drawing/2014/main" id="{00F2DE91-60B3-4189-AC7F-3A93D616B273}"/>
              </a:ext>
            </a:extLst>
          </p:cNvPr>
          <p:cNvSpPr/>
          <p:nvPr/>
        </p:nvSpPr>
        <p:spPr>
          <a:xfrm>
            <a:off x="-152400" y="-176588"/>
            <a:ext cx="12344400" cy="7034588"/>
          </a:xfrm>
          <a:prstGeom prst="rect">
            <a:avLst/>
          </a:prstGeom>
          <a:solidFill>
            <a:schemeClr val="tx1">
              <a:alpha val="8700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EBDF79D-3DBC-4DC6-B3C8-CE54FDB19123}"/>
              </a:ext>
            </a:extLst>
          </p:cNvPr>
          <p:cNvSpPr/>
          <p:nvPr/>
        </p:nvSpPr>
        <p:spPr>
          <a:xfrm>
            <a:off x="281044" y="257568"/>
            <a:ext cx="203201" cy="581633"/>
          </a:xfrm>
          <a:prstGeom prst="rect">
            <a:avLst/>
          </a:prstGeom>
          <a:solidFill>
            <a:schemeClr val="bg1">
              <a:lumMod val="95000"/>
              <a:alpha val="4300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4935ED3-7F15-45D4-A9AF-A3E97B63734F}"/>
              </a:ext>
            </a:extLst>
          </p:cNvPr>
          <p:cNvSpPr txBox="1"/>
          <p:nvPr/>
        </p:nvSpPr>
        <p:spPr>
          <a:xfrm>
            <a:off x="541395" y="257568"/>
            <a:ext cx="19704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게임 소개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59EDFBB-9954-4A7E-9850-A840A21044C8}"/>
              </a:ext>
            </a:extLst>
          </p:cNvPr>
          <p:cNvSpPr txBox="1"/>
          <p:nvPr/>
        </p:nvSpPr>
        <p:spPr>
          <a:xfrm>
            <a:off x="191033" y="903899"/>
            <a:ext cx="14029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1) </a:t>
            </a:r>
            <a:r>
              <a:rPr lang="ko-KR" altLang="en-US" sz="3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장르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0F59D1D-B107-40A5-9B83-E47F0147E242}"/>
              </a:ext>
            </a:extLst>
          </p:cNvPr>
          <p:cNvSpPr/>
          <p:nvPr/>
        </p:nvSpPr>
        <p:spPr>
          <a:xfrm>
            <a:off x="11469743" y="6323599"/>
            <a:ext cx="463552" cy="58163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2</a:t>
            </a:r>
            <a:endParaRPr lang="ko-KR" altLang="en-US" sz="2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A7EF3DC-2D56-48C1-9643-7495EAA1B10F}"/>
              </a:ext>
            </a:extLst>
          </p:cNvPr>
          <p:cNvSpPr txBox="1"/>
          <p:nvPr/>
        </p:nvSpPr>
        <p:spPr>
          <a:xfrm>
            <a:off x="2397721" y="3109873"/>
            <a:ext cx="73965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2D </a:t>
            </a:r>
            <a:r>
              <a:rPr lang="ko-KR" altLang="en-US" sz="36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횡스크롤</a:t>
            </a:r>
            <a:r>
              <a:rPr lang="ko-KR" altLang="en-US" sz="3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액션 어드벤처</a:t>
            </a:r>
            <a:r>
              <a:rPr lang="en-US" altLang="ko-KR" sz="3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 </a:t>
            </a:r>
            <a:r>
              <a:rPr lang="ko-KR" altLang="en-US" sz="3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보스 러시</a:t>
            </a:r>
          </a:p>
        </p:txBody>
      </p:sp>
    </p:spTree>
    <p:extLst>
      <p:ext uri="{BB962C8B-B14F-4D97-AF65-F5344CB8AC3E}">
        <p14:creationId xmlns:p14="http://schemas.microsoft.com/office/powerpoint/2010/main" val="2779671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8E587882-B4F7-4063-8DB9-0939D5F75B6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106"/>
          <a:stretch/>
        </p:blipFill>
        <p:spPr>
          <a:xfrm>
            <a:off x="-152400" y="-176588"/>
            <a:ext cx="12344400" cy="7034588"/>
          </a:xfrm>
          <a:prstGeom prst="rect">
            <a:avLst/>
          </a:prstGeom>
        </p:spPr>
      </p:pic>
      <p:sp>
        <p:nvSpPr>
          <p:cNvPr id="63" name="직사각형 62">
            <a:extLst>
              <a:ext uri="{FF2B5EF4-FFF2-40B4-BE49-F238E27FC236}">
                <a16:creationId xmlns:a16="http://schemas.microsoft.com/office/drawing/2014/main" id="{00F2DE91-60B3-4189-AC7F-3A93D616B273}"/>
              </a:ext>
            </a:extLst>
          </p:cNvPr>
          <p:cNvSpPr/>
          <p:nvPr/>
        </p:nvSpPr>
        <p:spPr>
          <a:xfrm>
            <a:off x="-152400" y="-176588"/>
            <a:ext cx="12344400" cy="7034588"/>
          </a:xfrm>
          <a:prstGeom prst="rect">
            <a:avLst/>
          </a:prstGeom>
          <a:solidFill>
            <a:schemeClr val="tx1">
              <a:alpha val="8700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EBDF79D-3DBC-4DC6-B3C8-CE54FDB19123}"/>
              </a:ext>
            </a:extLst>
          </p:cNvPr>
          <p:cNvSpPr/>
          <p:nvPr/>
        </p:nvSpPr>
        <p:spPr>
          <a:xfrm>
            <a:off x="281044" y="257568"/>
            <a:ext cx="203201" cy="581633"/>
          </a:xfrm>
          <a:prstGeom prst="rect">
            <a:avLst/>
          </a:prstGeom>
          <a:solidFill>
            <a:schemeClr val="bg1">
              <a:lumMod val="95000"/>
              <a:alpha val="4300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59EDFBB-9954-4A7E-9850-A840A21044C8}"/>
              </a:ext>
            </a:extLst>
          </p:cNvPr>
          <p:cNvSpPr txBox="1"/>
          <p:nvPr/>
        </p:nvSpPr>
        <p:spPr>
          <a:xfrm>
            <a:off x="191033" y="903899"/>
            <a:ext cx="39212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2) </a:t>
            </a:r>
            <a:r>
              <a:rPr lang="ko-KR" altLang="en-US" sz="3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진행방식</a:t>
            </a:r>
            <a:r>
              <a:rPr lang="en-US" altLang="ko-KR" sz="3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-</a:t>
            </a:r>
            <a:r>
              <a:rPr lang="ko-KR" altLang="en-US" sz="3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플레이어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D9FD047-7DD0-4E28-B85E-FD581371D177}"/>
              </a:ext>
            </a:extLst>
          </p:cNvPr>
          <p:cNvSpPr/>
          <p:nvPr/>
        </p:nvSpPr>
        <p:spPr>
          <a:xfrm>
            <a:off x="11469743" y="6323599"/>
            <a:ext cx="463552" cy="58163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4</a:t>
            </a:r>
            <a:endParaRPr lang="ko-KR" altLang="en-US" sz="2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74ED1DD-8D2C-48A8-8B7E-D773A5D26A78}"/>
              </a:ext>
            </a:extLst>
          </p:cNvPr>
          <p:cNvSpPr txBox="1"/>
          <p:nvPr/>
        </p:nvSpPr>
        <p:spPr>
          <a:xfrm>
            <a:off x="541395" y="257568"/>
            <a:ext cx="19704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게임 소개</a:t>
            </a: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34308C0E-BFC7-427B-8194-C1E48FC4D8D0}"/>
              </a:ext>
            </a:extLst>
          </p:cNvPr>
          <p:cNvSpPr/>
          <p:nvPr/>
        </p:nvSpPr>
        <p:spPr>
          <a:xfrm>
            <a:off x="3736694" y="1724550"/>
            <a:ext cx="4194576" cy="4194576"/>
          </a:xfrm>
          <a:prstGeom prst="ellipse">
            <a:avLst/>
          </a:prstGeom>
          <a:solidFill>
            <a:schemeClr val="accent1">
              <a:lumMod val="75000"/>
              <a:alpha val="66000"/>
            </a:schemeClr>
          </a:solidFill>
          <a:ln>
            <a:solidFill>
              <a:schemeClr val="accent1">
                <a:shade val="50000"/>
                <a:alpha val="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52FD649-0D58-43D4-BBF4-BD4619F0E362}"/>
              </a:ext>
            </a:extLst>
          </p:cNvPr>
          <p:cNvSpPr txBox="1"/>
          <p:nvPr/>
        </p:nvSpPr>
        <p:spPr>
          <a:xfrm>
            <a:off x="7972440" y="1354909"/>
            <a:ext cx="3421129" cy="11541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플레이어의 </a:t>
            </a: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HP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는 단 </a:t>
            </a: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‘1’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로</a:t>
            </a:r>
            <a:endParaRPr lang="en-US" altLang="ko-KR" sz="2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한 대만 맞아도 사망</a:t>
            </a:r>
            <a:endParaRPr lang="en-US" altLang="ko-KR" sz="2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F7C67FDE-C131-446A-8318-0BA08BABE8E9}"/>
              </a:ext>
            </a:extLst>
          </p:cNvPr>
          <p:cNvGrpSpPr/>
          <p:nvPr/>
        </p:nvGrpSpPr>
        <p:grpSpPr>
          <a:xfrm>
            <a:off x="4314144" y="1890788"/>
            <a:ext cx="2940421" cy="3367042"/>
            <a:chOff x="687617" y="2249305"/>
            <a:chExt cx="2940421" cy="3367042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F9931EEB-A8C7-41C4-90D2-CA49AE8007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000" r="29101" b="16667"/>
            <a:stretch/>
          </p:blipFill>
          <p:spPr>
            <a:xfrm>
              <a:off x="1787783" y="2792414"/>
              <a:ext cx="839347" cy="1710218"/>
            </a:xfrm>
            <a:prstGeom prst="rect">
              <a:avLst/>
            </a:prstGeom>
          </p:spPr>
        </p:pic>
        <p:sp>
          <p:nvSpPr>
            <p:cNvPr id="18" name="하트 17">
              <a:extLst>
                <a:ext uri="{FF2B5EF4-FFF2-40B4-BE49-F238E27FC236}">
                  <a16:creationId xmlns:a16="http://schemas.microsoft.com/office/drawing/2014/main" id="{E4EAD523-1489-4CD2-9547-843A585B047A}"/>
                </a:ext>
              </a:extLst>
            </p:cNvPr>
            <p:cNvSpPr/>
            <p:nvPr/>
          </p:nvSpPr>
          <p:spPr>
            <a:xfrm>
              <a:off x="2033624" y="2249305"/>
              <a:ext cx="423863" cy="423863"/>
            </a:xfrm>
            <a:prstGeom prst="heart">
              <a:avLst/>
            </a:prstGeom>
            <a:solidFill>
              <a:srgbClr val="C00000"/>
            </a:solidFill>
            <a:ln>
              <a:solidFill>
                <a:schemeClr val="accent1">
                  <a:shade val="50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98B59B58-9925-4B48-A651-18A7806B88EB}"/>
                </a:ext>
              </a:extLst>
            </p:cNvPr>
            <p:cNvGrpSpPr/>
            <p:nvPr/>
          </p:nvGrpSpPr>
          <p:grpSpPr>
            <a:xfrm>
              <a:off x="2845615" y="4833924"/>
              <a:ext cx="782423" cy="782423"/>
              <a:chOff x="2886830" y="2484227"/>
              <a:chExt cx="782423" cy="782423"/>
            </a:xfrm>
          </p:grpSpPr>
          <p:pic>
            <p:nvPicPr>
              <p:cNvPr id="32" name="그림 31">
                <a:extLst>
                  <a:ext uri="{FF2B5EF4-FFF2-40B4-BE49-F238E27FC236}">
                    <a16:creationId xmlns:a16="http://schemas.microsoft.com/office/drawing/2014/main" id="{7F7B9E1E-54CF-4974-8A60-DD6268371FB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048" t="5939" r="19844" b="19787"/>
              <a:stretch/>
            </p:blipFill>
            <p:spPr>
              <a:xfrm>
                <a:off x="3017079" y="2563362"/>
                <a:ext cx="521926" cy="624153"/>
              </a:xfrm>
              <a:prstGeom prst="rect">
                <a:avLst/>
              </a:prstGeom>
            </p:spPr>
          </p:pic>
          <p:sp>
            <p:nvSpPr>
              <p:cNvPr id="33" name="사각형: 둥근 모서리 32">
                <a:extLst>
                  <a:ext uri="{FF2B5EF4-FFF2-40B4-BE49-F238E27FC236}">
                    <a16:creationId xmlns:a16="http://schemas.microsoft.com/office/drawing/2014/main" id="{5CD75411-A9B3-4CFD-8CF9-F87003A8D6A8}"/>
                  </a:ext>
                </a:extLst>
              </p:cNvPr>
              <p:cNvSpPr/>
              <p:nvPr/>
            </p:nvSpPr>
            <p:spPr>
              <a:xfrm>
                <a:off x="2886830" y="2484227"/>
                <a:ext cx="782423" cy="782423"/>
              </a:xfrm>
              <a:prstGeom prst="roundRect">
                <a:avLst/>
              </a:prstGeom>
              <a:noFill/>
              <a:ln w="66675" cmpd="dbl">
                <a:solidFill>
                  <a:schemeClr val="bg1">
                    <a:alpha val="73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7FBCB85B-E35A-4967-AE04-2676B2E3C6D5}"/>
                </a:ext>
              </a:extLst>
            </p:cNvPr>
            <p:cNvGrpSpPr/>
            <p:nvPr/>
          </p:nvGrpSpPr>
          <p:grpSpPr>
            <a:xfrm>
              <a:off x="1704608" y="4833924"/>
              <a:ext cx="782423" cy="782423"/>
              <a:chOff x="2886830" y="1544896"/>
              <a:chExt cx="782423" cy="782423"/>
            </a:xfrm>
          </p:grpSpPr>
          <p:pic>
            <p:nvPicPr>
              <p:cNvPr id="30" name="그림 29">
                <a:extLst>
                  <a:ext uri="{FF2B5EF4-FFF2-40B4-BE49-F238E27FC236}">
                    <a16:creationId xmlns:a16="http://schemas.microsoft.com/office/drawing/2014/main" id="{8E350D7E-89F6-407D-9104-C75CF6CEDF4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3196"/>
              <a:stretch/>
            </p:blipFill>
            <p:spPr>
              <a:xfrm>
                <a:off x="2918525" y="1624032"/>
                <a:ext cx="719034" cy="624152"/>
              </a:xfrm>
              <a:prstGeom prst="rect">
                <a:avLst/>
              </a:prstGeom>
            </p:spPr>
          </p:pic>
          <p:sp>
            <p:nvSpPr>
              <p:cNvPr id="31" name="사각형: 둥근 모서리 30">
                <a:extLst>
                  <a:ext uri="{FF2B5EF4-FFF2-40B4-BE49-F238E27FC236}">
                    <a16:creationId xmlns:a16="http://schemas.microsoft.com/office/drawing/2014/main" id="{8894C7F7-FCEC-4474-8628-C69C643E3712}"/>
                  </a:ext>
                </a:extLst>
              </p:cNvPr>
              <p:cNvSpPr/>
              <p:nvPr/>
            </p:nvSpPr>
            <p:spPr>
              <a:xfrm>
                <a:off x="2886830" y="1544896"/>
                <a:ext cx="782423" cy="782423"/>
              </a:xfrm>
              <a:prstGeom prst="roundRect">
                <a:avLst/>
              </a:prstGeom>
              <a:noFill/>
              <a:ln w="66675" cmpd="dbl">
                <a:solidFill>
                  <a:schemeClr val="bg1">
                    <a:alpha val="73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739A8C6A-62FF-49D7-B054-E5132FFCC12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41" t="9973" r="18302" b="24194"/>
            <a:stretch/>
          </p:blipFill>
          <p:spPr>
            <a:xfrm rot="18900000">
              <a:off x="687617" y="4881985"/>
              <a:ext cx="658408" cy="686300"/>
            </a:xfrm>
            <a:prstGeom prst="rect">
              <a:avLst/>
            </a:prstGeom>
          </p:spPr>
        </p:pic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A95B6735-63FE-4D99-B5E5-EFE6EF7906A6}"/>
                </a:ext>
              </a:extLst>
            </p:cNvPr>
            <p:cNvSpPr/>
            <p:nvPr/>
          </p:nvSpPr>
          <p:spPr>
            <a:xfrm>
              <a:off x="2629395" y="3415048"/>
              <a:ext cx="230946" cy="232475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BE34EB56-FCA7-41CA-8653-7161424762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3196"/>
            <a:stretch/>
          </p:blipFill>
          <p:spPr>
            <a:xfrm>
              <a:off x="2489348" y="3458386"/>
              <a:ext cx="356267" cy="309255"/>
            </a:xfrm>
            <a:prstGeom prst="rect">
              <a:avLst/>
            </a:prstGeom>
          </p:spPr>
        </p:pic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259204F1-C4DC-4F25-A7FC-A236731607B8}"/>
              </a:ext>
            </a:extLst>
          </p:cNvPr>
          <p:cNvGrpSpPr/>
          <p:nvPr/>
        </p:nvGrpSpPr>
        <p:grpSpPr>
          <a:xfrm>
            <a:off x="3258665" y="4606059"/>
            <a:ext cx="923572" cy="133356"/>
            <a:chOff x="3693328" y="2291544"/>
            <a:chExt cx="923572" cy="133356"/>
          </a:xfrm>
        </p:grpSpPr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3AF3CBE2-DDD5-4645-82C2-0F004BAEE452}"/>
                </a:ext>
              </a:extLst>
            </p:cNvPr>
            <p:cNvCxnSpPr>
              <a:cxnSpLocks/>
            </p:cNvCxnSpPr>
            <p:nvPr/>
          </p:nvCxnSpPr>
          <p:spPr>
            <a:xfrm>
              <a:off x="3693328" y="2350030"/>
              <a:ext cx="882403" cy="0"/>
            </a:xfrm>
            <a:prstGeom prst="line">
              <a:avLst/>
            </a:prstGeom>
            <a:ln w="25400">
              <a:solidFill>
                <a:schemeClr val="bg1">
                  <a:lumMod val="95000"/>
                </a:schemeClr>
              </a:solidFill>
            </a:ln>
            <a:scene3d>
              <a:camera prst="obliqueTopRight"/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A95C79FA-39DB-4D52-A632-35D695170768}"/>
                </a:ext>
              </a:extLst>
            </p:cNvPr>
            <p:cNvSpPr/>
            <p:nvPr/>
          </p:nvSpPr>
          <p:spPr>
            <a:xfrm>
              <a:off x="4486895" y="2291544"/>
              <a:ext cx="130005" cy="133356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22225">
              <a:solidFill>
                <a:schemeClr val="bg1">
                  <a:lumMod val="95000"/>
                </a:schemeClr>
              </a:solidFill>
            </a:ln>
            <a:scene3d>
              <a:camera prst="obliqueTop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0AD315A6-3AC3-4F2C-B537-1CC0D3FCAA2D}"/>
              </a:ext>
            </a:extLst>
          </p:cNvPr>
          <p:cNvSpPr txBox="1"/>
          <p:nvPr/>
        </p:nvSpPr>
        <p:spPr>
          <a:xfrm>
            <a:off x="630698" y="4289537"/>
            <a:ext cx="3291286" cy="11541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방향키를 이용해</a:t>
            </a:r>
            <a:endParaRPr lang="en-US" altLang="ko-KR" sz="2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캐릭터를 움직일 수 있음</a:t>
            </a:r>
            <a:endParaRPr lang="en-US" altLang="ko-KR" sz="2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4B94103-2C48-49DC-8EA7-9277AEC685CF}"/>
              </a:ext>
            </a:extLst>
          </p:cNvPr>
          <p:cNvSpPr txBox="1"/>
          <p:nvPr/>
        </p:nvSpPr>
        <p:spPr>
          <a:xfrm>
            <a:off x="7797793" y="5441635"/>
            <a:ext cx="3387466" cy="11541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공격</a:t>
            </a: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 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방어 버튼을 이용한</a:t>
            </a: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공격</a:t>
            </a: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(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원거리</a:t>
            </a: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)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과 방어가능</a:t>
            </a:r>
            <a:endParaRPr lang="en-US" altLang="ko-KR" sz="2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81A1C7A7-7D58-4849-9C45-EADF441568CC}"/>
              </a:ext>
            </a:extLst>
          </p:cNvPr>
          <p:cNvGrpSpPr/>
          <p:nvPr/>
        </p:nvGrpSpPr>
        <p:grpSpPr>
          <a:xfrm rot="10800000">
            <a:off x="6173580" y="1952186"/>
            <a:ext cx="1630024" cy="133356"/>
            <a:chOff x="2986876" y="2291544"/>
            <a:chExt cx="1630024" cy="133356"/>
          </a:xfrm>
        </p:grpSpPr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5DD77DF5-FA12-40B7-BD7C-028A8D1710BD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2986876" y="2350030"/>
              <a:ext cx="1588854" cy="0"/>
            </a:xfrm>
            <a:prstGeom prst="line">
              <a:avLst/>
            </a:prstGeom>
            <a:ln w="25400">
              <a:solidFill>
                <a:schemeClr val="bg1">
                  <a:lumMod val="95000"/>
                </a:schemeClr>
              </a:solidFill>
            </a:ln>
            <a:scene3d>
              <a:camera prst="obliqueTopRight"/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8D41A966-1E6A-4452-9A01-229A162B515B}"/>
                </a:ext>
              </a:extLst>
            </p:cNvPr>
            <p:cNvSpPr/>
            <p:nvPr/>
          </p:nvSpPr>
          <p:spPr>
            <a:xfrm>
              <a:off x="4486895" y="2291544"/>
              <a:ext cx="130005" cy="133356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22225">
              <a:solidFill>
                <a:schemeClr val="bg1">
                  <a:lumMod val="95000"/>
                </a:schemeClr>
              </a:solidFill>
            </a:ln>
            <a:scene3d>
              <a:camera prst="obliqueTop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D1464BE0-27DC-4827-9BFB-9448EB7A649A}"/>
              </a:ext>
            </a:extLst>
          </p:cNvPr>
          <p:cNvGrpSpPr/>
          <p:nvPr/>
        </p:nvGrpSpPr>
        <p:grpSpPr>
          <a:xfrm rot="12327433">
            <a:off x="6188110" y="5607568"/>
            <a:ext cx="1630024" cy="133356"/>
            <a:chOff x="2986876" y="2291544"/>
            <a:chExt cx="1630024" cy="133356"/>
          </a:xfrm>
        </p:grpSpPr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DA16DAC3-2A79-4913-B21D-371DEB3008FD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2986876" y="2350030"/>
              <a:ext cx="1588854" cy="0"/>
            </a:xfrm>
            <a:prstGeom prst="line">
              <a:avLst/>
            </a:prstGeom>
            <a:ln w="25400">
              <a:solidFill>
                <a:schemeClr val="bg1">
                  <a:lumMod val="95000"/>
                </a:schemeClr>
              </a:solidFill>
            </a:ln>
            <a:scene3d>
              <a:camera prst="obliqueTopRight"/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83910B31-92EF-4657-BD04-FE57E40B49AF}"/>
                </a:ext>
              </a:extLst>
            </p:cNvPr>
            <p:cNvSpPr/>
            <p:nvPr/>
          </p:nvSpPr>
          <p:spPr>
            <a:xfrm>
              <a:off x="4486895" y="2291544"/>
              <a:ext cx="130005" cy="133356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22225">
              <a:solidFill>
                <a:schemeClr val="bg1">
                  <a:lumMod val="95000"/>
                </a:schemeClr>
              </a:solidFill>
            </a:ln>
            <a:scene3d>
              <a:camera prst="obliqueTop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6909016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8E587882-B4F7-4063-8DB9-0939D5F75B6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106"/>
          <a:stretch/>
        </p:blipFill>
        <p:spPr>
          <a:xfrm>
            <a:off x="-152400" y="-176588"/>
            <a:ext cx="12344400" cy="7034588"/>
          </a:xfrm>
          <a:prstGeom prst="rect">
            <a:avLst/>
          </a:prstGeom>
        </p:spPr>
      </p:pic>
      <p:sp>
        <p:nvSpPr>
          <p:cNvPr id="63" name="직사각형 62">
            <a:extLst>
              <a:ext uri="{FF2B5EF4-FFF2-40B4-BE49-F238E27FC236}">
                <a16:creationId xmlns:a16="http://schemas.microsoft.com/office/drawing/2014/main" id="{00F2DE91-60B3-4189-AC7F-3A93D616B273}"/>
              </a:ext>
            </a:extLst>
          </p:cNvPr>
          <p:cNvSpPr/>
          <p:nvPr/>
        </p:nvSpPr>
        <p:spPr>
          <a:xfrm>
            <a:off x="-152400" y="-176588"/>
            <a:ext cx="12344400" cy="7034588"/>
          </a:xfrm>
          <a:prstGeom prst="rect">
            <a:avLst/>
          </a:prstGeom>
          <a:solidFill>
            <a:schemeClr val="tx1">
              <a:alpha val="8700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CB111336-86BB-4F3E-A9EA-254B7F69D929}"/>
              </a:ext>
            </a:extLst>
          </p:cNvPr>
          <p:cNvSpPr/>
          <p:nvPr/>
        </p:nvSpPr>
        <p:spPr>
          <a:xfrm>
            <a:off x="3407250" y="1426987"/>
            <a:ext cx="5377500" cy="4591788"/>
          </a:xfrm>
          <a:prstGeom prst="roundRect">
            <a:avLst>
              <a:gd name="adj" fmla="val 6283"/>
            </a:avLst>
          </a:prstGeom>
          <a:solidFill>
            <a:schemeClr val="accent1">
              <a:lumMod val="75000"/>
              <a:alpha val="66000"/>
            </a:schemeClr>
          </a:solidFill>
          <a:ln>
            <a:solidFill>
              <a:schemeClr val="accent1">
                <a:shade val="50000"/>
                <a:alpha val="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EBDF79D-3DBC-4DC6-B3C8-CE54FDB19123}"/>
              </a:ext>
            </a:extLst>
          </p:cNvPr>
          <p:cNvSpPr/>
          <p:nvPr/>
        </p:nvSpPr>
        <p:spPr>
          <a:xfrm>
            <a:off x="281044" y="257568"/>
            <a:ext cx="203201" cy="581633"/>
          </a:xfrm>
          <a:prstGeom prst="rect">
            <a:avLst/>
          </a:prstGeom>
          <a:solidFill>
            <a:schemeClr val="bg1">
              <a:lumMod val="95000"/>
              <a:alpha val="4300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59EDFBB-9954-4A7E-9850-A840A21044C8}"/>
              </a:ext>
            </a:extLst>
          </p:cNvPr>
          <p:cNvSpPr txBox="1"/>
          <p:nvPr/>
        </p:nvSpPr>
        <p:spPr>
          <a:xfrm>
            <a:off x="191033" y="903899"/>
            <a:ext cx="31838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2) </a:t>
            </a:r>
            <a:r>
              <a:rPr lang="ko-KR" altLang="en-US" sz="3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진행방식</a:t>
            </a:r>
            <a:r>
              <a:rPr lang="en-US" altLang="ko-KR" sz="3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-</a:t>
            </a:r>
            <a:r>
              <a:rPr lang="ko-KR" altLang="en-US" sz="3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보스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D9FD047-7DD0-4E28-B85E-FD581371D177}"/>
              </a:ext>
            </a:extLst>
          </p:cNvPr>
          <p:cNvSpPr/>
          <p:nvPr/>
        </p:nvSpPr>
        <p:spPr>
          <a:xfrm>
            <a:off x="11469743" y="6323599"/>
            <a:ext cx="463552" cy="58163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5</a:t>
            </a:r>
            <a:endParaRPr lang="ko-KR" altLang="en-US" sz="2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74ED1DD-8D2C-48A8-8B7E-D773A5D26A78}"/>
              </a:ext>
            </a:extLst>
          </p:cNvPr>
          <p:cNvSpPr txBox="1"/>
          <p:nvPr/>
        </p:nvSpPr>
        <p:spPr>
          <a:xfrm>
            <a:off x="541395" y="257568"/>
            <a:ext cx="19704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게임 소개</a:t>
            </a: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5600F58A-56DC-4161-B1BB-85CACAD0586C}"/>
              </a:ext>
            </a:extLst>
          </p:cNvPr>
          <p:cNvGrpSpPr/>
          <p:nvPr/>
        </p:nvGrpSpPr>
        <p:grpSpPr>
          <a:xfrm rot="18900000">
            <a:off x="2517953" y="2581777"/>
            <a:ext cx="1359797" cy="524335"/>
            <a:chOff x="3257103" y="2087863"/>
            <a:chExt cx="1359797" cy="524335"/>
          </a:xfrm>
        </p:grpSpPr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8A0E5E01-93C6-4419-BF6C-7C8D17D5E83E}"/>
                </a:ext>
              </a:extLst>
            </p:cNvPr>
            <p:cNvCxnSpPr>
              <a:cxnSpLocks/>
            </p:cNvCxnSpPr>
            <p:nvPr/>
          </p:nvCxnSpPr>
          <p:spPr>
            <a:xfrm rot="1349378" flipV="1">
              <a:off x="3257103" y="2087863"/>
              <a:ext cx="1266504" cy="524335"/>
            </a:xfrm>
            <a:prstGeom prst="line">
              <a:avLst/>
            </a:prstGeom>
            <a:ln w="25400">
              <a:solidFill>
                <a:schemeClr val="bg1">
                  <a:lumMod val="95000"/>
                </a:schemeClr>
              </a:solidFill>
            </a:ln>
            <a:scene3d>
              <a:camera prst="obliqueTopRight"/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7E3A9421-FA34-414F-8FF9-C7F8C15A5D19}"/>
                </a:ext>
              </a:extLst>
            </p:cNvPr>
            <p:cNvSpPr/>
            <p:nvPr/>
          </p:nvSpPr>
          <p:spPr>
            <a:xfrm>
              <a:off x="4486895" y="2291544"/>
              <a:ext cx="130005" cy="133356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22225">
              <a:solidFill>
                <a:schemeClr val="bg1">
                  <a:lumMod val="95000"/>
                </a:schemeClr>
              </a:solidFill>
            </a:ln>
            <a:scene3d>
              <a:camera prst="obliqueTop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4481B46F-59D3-41B2-A924-E64757438A7E}"/>
              </a:ext>
            </a:extLst>
          </p:cNvPr>
          <p:cNvSpPr txBox="1"/>
          <p:nvPr/>
        </p:nvSpPr>
        <p:spPr>
          <a:xfrm>
            <a:off x="82735" y="3250633"/>
            <a:ext cx="3097323" cy="11541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플레이어와 달리 </a:t>
            </a:r>
            <a:endParaRPr lang="en-US" altLang="ko-KR" sz="2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높은 </a:t>
            </a: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HP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를 가지고 있음</a:t>
            </a:r>
            <a:endParaRPr lang="en-US" altLang="ko-KR" sz="2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9EF6F0D2-494C-4D9E-AF36-D7BE59CE5B51}"/>
              </a:ext>
            </a:extLst>
          </p:cNvPr>
          <p:cNvGrpSpPr/>
          <p:nvPr/>
        </p:nvGrpSpPr>
        <p:grpSpPr>
          <a:xfrm rot="10800000">
            <a:off x="6307590" y="2506235"/>
            <a:ext cx="2226810" cy="133356"/>
            <a:chOff x="2390090" y="2291544"/>
            <a:chExt cx="2226810" cy="133356"/>
          </a:xfrm>
        </p:grpSpPr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EDC6095D-B780-4AED-B474-B41A22517F2F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2390090" y="2350030"/>
              <a:ext cx="2185640" cy="0"/>
            </a:xfrm>
            <a:prstGeom prst="line">
              <a:avLst/>
            </a:prstGeom>
            <a:ln w="25400">
              <a:solidFill>
                <a:schemeClr val="bg1">
                  <a:lumMod val="95000"/>
                </a:schemeClr>
              </a:solidFill>
            </a:ln>
            <a:scene3d>
              <a:camera prst="obliqueTopRight"/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123DBF6A-FBC9-4510-9332-F0D9FA7D46CD}"/>
                </a:ext>
              </a:extLst>
            </p:cNvPr>
            <p:cNvSpPr/>
            <p:nvPr/>
          </p:nvSpPr>
          <p:spPr>
            <a:xfrm>
              <a:off x="4486895" y="2291544"/>
              <a:ext cx="130005" cy="133356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22225">
              <a:solidFill>
                <a:schemeClr val="bg1">
                  <a:lumMod val="95000"/>
                </a:schemeClr>
              </a:solidFill>
            </a:ln>
            <a:scene3d>
              <a:camera prst="obliqueTop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A77AD81B-CD9C-4245-A0C4-DC7935880CE5}"/>
              </a:ext>
            </a:extLst>
          </p:cNvPr>
          <p:cNvSpPr txBox="1"/>
          <p:nvPr/>
        </p:nvSpPr>
        <p:spPr>
          <a:xfrm>
            <a:off x="781292" y="6066007"/>
            <a:ext cx="741368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스테이지가 진행 될 수록 보스의 난이도가 상승함</a:t>
            </a:r>
            <a:endParaRPr lang="en-US" altLang="ko-KR" sz="2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0F27828D-3124-4519-B782-58BC903EDB86}"/>
              </a:ext>
            </a:extLst>
          </p:cNvPr>
          <p:cNvGrpSpPr/>
          <p:nvPr/>
        </p:nvGrpSpPr>
        <p:grpSpPr>
          <a:xfrm rot="16200000">
            <a:off x="4034084" y="5694743"/>
            <a:ext cx="940620" cy="133356"/>
            <a:chOff x="3676280" y="2291544"/>
            <a:chExt cx="940620" cy="133356"/>
          </a:xfrm>
        </p:grpSpPr>
        <p:cxnSp>
          <p:nvCxnSpPr>
            <p:cNvPr id="62" name="직선 연결선 61">
              <a:extLst>
                <a:ext uri="{FF2B5EF4-FFF2-40B4-BE49-F238E27FC236}">
                  <a16:creationId xmlns:a16="http://schemas.microsoft.com/office/drawing/2014/main" id="{DBB537D5-3B2C-4D87-90C8-B3E15208793C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4126005" y="1900305"/>
              <a:ext cx="0" cy="899450"/>
            </a:xfrm>
            <a:prstGeom prst="line">
              <a:avLst/>
            </a:prstGeom>
            <a:ln w="25400">
              <a:solidFill>
                <a:schemeClr val="bg1">
                  <a:lumMod val="95000"/>
                </a:schemeClr>
              </a:solidFill>
            </a:ln>
            <a:scene3d>
              <a:camera prst="obliqueTopRight"/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타원 63">
              <a:extLst>
                <a:ext uri="{FF2B5EF4-FFF2-40B4-BE49-F238E27FC236}">
                  <a16:creationId xmlns:a16="http://schemas.microsoft.com/office/drawing/2014/main" id="{9E34F5FA-ABBC-47D6-BF66-C81506219B33}"/>
                </a:ext>
              </a:extLst>
            </p:cNvPr>
            <p:cNvSpPr/>
            <p:nvPr/>
          </p:nvSpPr>
          <p:spPr>
            <a:xfrm>
              <a:off x="4486895" y="2291544"/>
              <a:ext cx="130005" cy="133356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22225">
              <a:solidFill>
                <a:schemeClr val="bg1">
                  <a:lumMod val="95000"/>
                </a:schemeClr>
              </a:solidFill>
            </a:ln>
            <a:scene3d>
              <a:camera prst="obliqueTop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36FFB588-073F-4AD7-9859-3BF3F5AABFE6}"/>
              </a:ext>
            </a:extLst>
          </p:cNvPr>
          <p:cNvSpPr txBox="1"/>
          <p:nvPr/>
        </p:nvSpPr>
        <p:spPr>
          <a:xfrm>
            <a:off x="8578964" y="1714543"/>
            <a:ext cx="3568606" cy="1708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스테이지마다 </a:t>
            </a:r>
            <a:endParaRPr lang="en-US" altLang="ko-KR" sz="2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보스의 컨셉</a:t>
            </a: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, 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특성이 달라짐</a:t>
            </a:r>
            <a:endParaRPr lang="en-US" altLang="ko-KR" sz="2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보스 고유의 공격 패턴 존재</a:t>
            </a:r>
            <a:endParaRPr lang="en-US" altLang="ko-KR" sz="2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03233F08-F5F0-44E5-ADC0-32313B3D2A68}"/>
              </a:ext>
            </a:extLst>
          </p:cNvPr>
          <p:cNvGrpSpPr/>
          <p:nvPr/>
        </p:nvGrpSpPr>
        <p:grpSpPr>
          <a:xfrm>
            <a:off x="3050436" y="1786186"/>
            <a:ext cx="5530783" cy="3440195"/>
            <a:chOff x="3319102" y="1886492"/>
            <a:chExt cx="5530783" cy="3440195"/>
          </a:xfrm>
        </p:grpSpPr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5FF3D7D8-5A6A-49BD-8C5C-9462C8B918C4}"/>
                </a:ext>
              </a:extLst>
            </p:cNvPr>
            <p:cNvSpPr/>
            <p:nvPr/>
          </p:nvSpPr>
          <p:spPr>
            <a:xfrm>
              <a:off x="4151678" y="1886492"/>
              <a:ext cx="2084295" cy="298469"/>
            </a:xfrm>
            <a:prstGeom prst="rect">
              <a:avLst/>
            </a:prstGeom>
            <a:solidFill>
              <a:srgbClr val="C00000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7A19CABF-C6A9-4EC4-BEE0-7F62273AD3E3}"/>
                </a:ext>
              </a:extLst>
            </p:cNvPr>
            <p:cNvGrpSpPr/>
            <p:nvPr/>
          </p:nvGrpSpPr>
          <p:grpSpPr>
            <a:xfrm>
              <a:off x="3319102" y="2210269"/>
              <a:ext cx="5530783" cy="3116418"/>
              <a:chOff x="2960008" y="2370187"/>
              <a:chExt cx="5530783" cy="3116418"/>
            </a:xfrm>
          </p:grpSpPr>
          <p:pic>
            <p:nvPicPr>
              <p:cNvPr id="56" name="그림 55">
                <a:extLst>
                  <a:ext uri="{FF2B5EF4-FFF2-40B4-BE49-F238E27FC236}">
                    <a16:creationId xmlns:a16="http://schemas.microsoft.com/office/drawing/2014/main" id="{910BE1A4-F40C-4C88-B48E-D310C9888A6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499" t="6321" r="15574" b="19784"/>
              <a:stretch/>
            </p:blipFill>
            <p:spPr>
              <a:xfrm rot="10800000">
                <a:off x="6549388" y="3424422"/>
                <a:ext cx="1596833" cy="1848618"/>
              </a:xfrm>
              <a:prstGeom prst="rect">
                <a:avLst/>
              </a:prstGeom>
            </p:spPr>
          </p:pic>
          <p:sp>
            <p:nvSpPr>
              <p:cNvPr id="59" name="폭발: 14pt 58">
                <a:extLst>
                  <a:ext uri="{FF2B5EF4-FFF2-40B4-BE49-F238E27FC236}">
                    <a16:creationId xmlns:a16="http://schemas.microsoft.com/office/drawing/2014/main" id="{1D49DE82-E948-4962-8B8E-38D92B3B529A}"/>
                  </a:ext>
                </a:extLst>
              </p:cNvPr>
              <p:cNvSpPr/>
              <p:nvPr/>
            </p:nvSpPr>
            <p:spPr>
              <a:xfrm flipH="1">
                <a:off x="6293395" y="4492750"/>
                <a:ext cx="970702" cy="984781"/>
              </a:xfrm>
              <a:prstGeom prst="irregularSeal2">
                <a:avLst/>
              </a:prstGeom>
              <a:solidFill>
                <a:srgbClr val="C00000"/>
              </a:solidFill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pic>
            <p:nvPicPr>
              <p:cNvPr id="65" name="그림 64">
                <a:extLst>
                  <a:ext uri="{FF2B5EF4-FFF2-40B4-BE49-F238E27FC236}">
                    <a16:creationId xmlns:a16="http://schemas.microsoft.com/office/drawing/2014/main" id="{7A7256FE-DF56-4969-9A94-D04D3259679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5038"/>
              <a:stretch/>
            </p:blipFill>
            <p:spPr>
              <a:xfrm flipH="1">
                <a:off x="3151825" y="2370187"/>
                <a:ext cx="3524250" cy="3042811"/>
              </a:xfrm>
              <a:prstGeom prst="rect">
                <a:avLst/>
              </a:prstGeom>
            </p:spPr>
          </p:pic>
          <p:sp>
            <p:nvSpPr>
              <p:cNvPr id="54" name="타원 53">
                <a:extLst>
                  <a:ext uri="{FF2B5EF4-FFF2-40B4-BE49-F238E27FC236}">
                    <a16:creationId xmlns:a16="http://schemas.microsoft.com/office/drawing/2014/main" id="{1F2B4478-0405-4B31-884A-31A85F9BEDA0}"/>
                  </a:ext>
                </a:extLst>
              </p:cNvPr>
              <p:cNvSpPr/>
              <p:nvPr/>
            </p:nvSpPr>
            <p:spPr>
              <a:xfrm>
                <a:off x="2960008" y="4152106"/>
                <a:ext cx="697424" cy="196625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7" name="폭발: 14pt 66">
                <a:extLst>
                  <a:ext uri="{FF2B5EF4-FFF2-40B4-BE49-F238E27FC236}">
                    <a16:creationId xmlns:a16="http://schemas.microsoft.com/office/drawing/2014/main" id="{B83020A8-47CB-41BD-9282-0FD59EB2A6B1}"/>
                  </a:ext>
                </a:extLst>
              </p:cNvPr>
              <p:cNvSpPr/>
              <p:nvPr/>
            </p:nvSpPr>
            <p:spPr>
              <a:xfrm flipH="1">
                <a:off x="7520089" y="4501824"/>
                <a:ext cx="970702" cy="984781"/>
              </a:xfrm>
              <a:prstGeom prst="irregularSeal2">
                <a:avLst/>
              </a:prstGeom>
              <a:solidFill>
                <a:srgbClr val="C00000"/>
              </a:solidFill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0C5A3274-7DE0-43D1-869B-BB08BFF8017B}"/>
              </a:ext>
            </a:extLst>
          </p:cNvPr>
          <p:cNvSpPr txBox="1"/>
          <p:nvPr/>
        </p:nvSpPr>
        <p:spPr>
          <a:xfrm>
            <a:off x="8865350" y="5426676"/>
            <a:ext cx="309875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rPr>
              <a:t>비고정형으로 이동 가능</a:t>
            </a:r>
            <a:endParaRPr lang="en-US" altLang="ko-KR" sz="2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08951F91-C1E6-47A6-B870-01160EB07D5A}"/>
              </a:ext>
            </a:extLst>
          </p:cNvPr>
          <p:cNvGrpSpPr/>
          <p:nvPr/>
        </p:nvGrpSpPr>
        <p:grpSpPr>
          <a:xfrm rot="11700000">
            <a:off x="8590883" y="5217485"/>
            <a:ext cx="940620" cy="133356"/>
            <a:chOff x="3676280" y="2291544"/>
            <a:chExt cx="940620" cy="133356"/>
          </a:xfrm>
        </p:grpSpPr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CD6D5985-B087-41FB-B91F-F5CB3D1A1795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4126005" y="1900305"/>
              <a:ext cx="0" cy="899450"/>
            </a:xfrm>
            <a:prstGeom prst="line">
              <a:avLst/>
            </a:prstGeom>
            <a:ln w="25400">
              <a:solidFill>
                <a:schemeClr val="bg1">
                  <a:lumMod val="95000"/>
                </a:schemeClr>
              </a:solidFill>
            </a:ln>
            <a:scene3d>
              <a:camera prst="obliqueTopRight"/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0BA6A04C-C7BD-4FBE-9B00-F9E1D935052A}"/>
                </a:ext>
              </a:extLst>
            </p:cNvPr>
            <p:cNvSpPr/>
            <p:nvPr/>
          </p:nvSpPr>
          <p:spPr>
            <a:xfrm>
              <a:off x="4486895" y="2291544"/>
              <a:ext cx="130005" cy="133356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22225">
              <a:solidFill>
                <a:schemeClr val="bg1">
                  <a:lumMod val="95000"/>
                </a:schemeClr>
              </a:solidFill>
            </a:ln>
            <a:scene3d>
              <a:camera prst="obliqueTop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485128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934</TotalTime>
  <Words>484</Words>
  <Application>Microsoft Macintosh PowerPoint</Application>
  <PresentationFormat>와이드스크린</PresentationFormat>
  <Paragraphs>139</Paragraphs>
  <Slides>16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3" baseType="lpstr">
      <vt:lpstr>210 맨발의청춘 L</vt:lpstr>
      <vt:lpstr>Wingdings</vt:lpstr>
      <vt:lpstr>Arial</vt:lpstr>
      <vt:lpstr>맑은 고딕</vt:lpstr>
      <vt:lpstr>210 맨발의청춘 R</vt:lpstr>
      <vt:lpstr>코어 고딕 E 1 Thin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민준 김</dc:creator>
  <cp:lastModifiedBy>김 민준</cp:lastModifiedBy>
  <cp:revision>90</cp:revision>
  <dcterms:created xsi:type="dcterms:W3CDTF">2019-04-19T02:22:41Z</dcterms:created>
  <dcterms:modified xsi:type="dcterms:W3CDTF">2019-04-25T07:55:14Z</dcterms:modified>
</cp:coreProperties>
</file>